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7" r:id="rId2"/>
    <p:sldId id="258" r:id="rId3"/>
    <p:sldId id="262" r:id="rId4"/>
    <p:sldId id="266" r:id="rId5"/>
    <p:sldId id="307" r:id="rId6"/>
    <p:sldId id="275" r:id="rId7"/>
    <p:sldId id="276" r:id="rId8"/>
    <p:sldId id="277" r:id="rId9"/>
    <p:sldId id="260" r:id="rId10"/>
    <p:sldId id="256" r:id="rId11"/>
    <p:sldId id="267" r:id="rId12"/>
    <p:sldId id="346" r:id="rId13"/>
    <p:sldId id="350" r:id="rId14"/>
    <p:sldId id="352" r:id="rId15"/>
    <p:sldId id="354" r:id="rId16"/>
    <p:sldId id="261" r:id="rId17"/>
    <p:sldId id="263" r:id="rId18"/>
    <p:sldId id="359" r:id="rId19"/>
    <p:sldId id="367" r:id="rId20"/>
    <p:sldId id="355" r:id="rId21"/>
    <p:sldId id="371" r:id="rId22"/>
    <p:sldId id="370" r:id="rId23"/>
    <p:sldId id="372" r:id="rId24"/>
    <p:sldId id="357" r:id="rId25"/>
    <p:sldId id="373" r:id="rId26"/>
    <p:sldId id="374" r:id="rId27"/>
    <p:sldId id="375" r:id="rId28"/>
    <p:sldId id="376" r:id="rId29"/>
    <p:sldId id="377" r:id="rId30"/>
    <p:sldId id="378" r:id="rId31"/>
    <p:sldId id="379" r:id="rId32"/>
    <p:sldId id="380" r:id="rId33"/>
    <p:sldId id="361" r:id="rId34"/>
    <p:sldId id="365" r:id="rId35"/>
    <p:sldId id="288" r:id="rId36"/>
    <p:sldId id="381" r:id="rId37"/>
    <p:sldId id="364" r:id="rId38"/>
    <p:sldId id="38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5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7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CF69F6-6E09-2240-BDA9-08F227C36281}" type="datetimeFigureOut">
              <a:rPr lang="en-US" smtClean="0"/>
              <a:t>6/26/18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F16DD-ACF9-3A4A-83E5-4DE399FB2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38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5327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14400" y="879231"/>
            <a:ext cx="8305800" cy="5978769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1956946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067300" y="1"/>
            <a:ext cx="2057400" cy="3429000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5067300" y="3429000"/>
            <a:ext cx="2057400" cy="3429000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7124700" y="3429000"/>
            <a:ext cx="2095500" cy="3429000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124700" y="1354016"/>
            <a:ext cx="2095500" cy="2074984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9220200" y="1354016"/>
            <a:ext cx="2057400" cy="2074984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2971800" y="1354015"/>
            <a:ext cx="2095500" cy="3807069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1250875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067300" y="1"/>
            <a:ext cx="2057400" cy="3429000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7124700" y="1"/>
            <a:ext cx="2095500" cy="3920066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9220200" y="1"/>
            <a:ext cx="2057400" cy="2158999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11277600" y="1"/>
            <a:ext cx="2057400" cy="2971799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2971800" y="1"/>
            <a:ext cx="2095500" cy="3615266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14400" y="1"/>
            <a:ext cx="2057400" cy="3047999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-1143000" y="2"/>
            <a:ext cx="2057400" cy="2683932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15886776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9220200" y="0"/>
            <a:ext cx="2971800" cy="6858000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1755504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971800" cy="6858000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124700" y="796842"/>
            <a:ext cx="4152900" cy="3038558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914400" y="796842"/>
            <a:ext cx="4152900" cy="3038558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2043354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2971800" y="1344899"/>
            <a:ext cx="6248400" cy="4166902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2048329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8035907" cy="6858000"/>
          </a:xfrm>
          <a:custGeom>
            <a:avLst/>
            <a:gdLst/>
            <a:ahLst/>
            <a:cxnLst/>
            <a:rect l="l" t="t" r="r" b="b"/>
            <a:pathLst>
              <a:path w="8035907" h="6858000">
                <a:moveTo>
                  <a:pt x="4621080" y="0"/>
                </a:moveTo>
                <a:lnTo>
                  <a:pt x="8035907" y="0"/>
                </a:lnTo>
                <a:lnTo>
                  <a:pt x="8035907" y="6858000"/>
                </a:lnTo>
                <a:lnTo>
                  <a:pt x="5921967" y="6858000"/>
                </a:lnTo>
                <a:lnTo>
                  <a:pt x="5921967" y="1637618"/>
                </a:lnTo>
                <a:lnTo>
                  <a:pt x="4621080" y="1637618"/>
                </a:lnTo>
                <a:close/>
                <a:moveTo>
                  <a:pt x="0" y="0"/>
                </a:moveTo>
                <a:lnTo>
                  <a:pt x="1452570" y="0"/>
                </a:lnTo>
                <a:lnTo>
                  <a:pt x="1547073" y="24007"/>
                </a:lnTo>
                <a:cubicBezTo>
                  <a:pt x="2774452" y="410017"/>
                  <a:pt x="3445381" y="1616656"/>
                  <a:pt x="3445381" y="3507642"/>
                </a:cubicBezTo>
                <a:cubicBezTo>
                  <a:pt x="3445381" y="5114694"/>
                  <a:pt x="2965012" y="6222163"/>
                  <a:pt x="2073628" y="6757392"/>
                </a:cubicBezTo>
                <a:lnTo>
                  <a:pt x="1880213" y="6858000"/>
                </a:lnTo>
                <a:lnTo>
                  <a:pt x="0" y="6858000"/>
                </a:lnTo>
                <a:lnTo>
                  <a:pt x="0" y="5268858"/>
                </a:lnTo>
                <a:lnTo>
                  <a:pt x="17652" y="5309501"/>
                </a:lnTo>
                <a:cubicBezTo>
                  <a:pt x="150210" y="5574061"/>
                  <a:pt x="343072" y="5692724"/>
                  <a:pt x="609856" y="5692724"/>
                </a:cubicBezTo>
                <a:cubicBezTo>
                  <a:pt x="1209483" y="5692724"/>
                  <a:pt x="1433073" y="5072771"/>
                  <a:pt x="1433073" y="3507642"/>
                </a:cubicBezTo>
                <a:cubicBezTo>
                  <a:pt x="1433073" y="1932350"/>
                  <a:pt x="1209483" y="1332722"/>
                  <a:pt x="609856" y="1332722"/>
                </a:cubicBezTo>
                <a:cubicBezTo>
                  <a:pt x="343072" y="1332722"/>
                  <a:pt x="150210" y="1447495"/>
                  <a:pt x="17652" y="1708529"/>
                </a:cubicBezTo>
                <a:lnTo>
                  <a:pt x="0" y="1748682"/>
                </a:lnTo>
                <a:close/>
              </a:path>
            </a:pathLst>
          </a:cu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1482684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692504" cy="6858000"/>
          </a:xfrm>
          <a:custGeom>
            <a:avLst/>
            <a:gdLst/>
            <a:ahLst/>
            <a:cxnLst/>
            <a:rect l="l" t="t" r="r" b="b"/>
            <a:pathLst>
              <a:path w="9692504" h="6858000">
                <a:moveTo>
                  <a:pt x="5873865" y="0"/>
                </a:moveTo>
                <a:lnTo>
                  <a:pt x="8051892" y="0"/>
                </a:lnTo>
                <a:lnTo>
                  <a:pt x="8232553" y="60425"/>
                </a:lnTo>
                <a:cubicBezTo>
                  <a:pt x="9026062" y="362020"/>
                  <a:pt x="9540057" y="966848"/>
                  <a:pt x="9540057" y="1749413"/>
                </a:cubicBezTo>
                <a:cubicBezTo>
                  <a:pt x="9540057" y="2552303"/>
                  <a:pt x="8940429" y="3345031"/>
                  <a:pt x="8147702" y="4147922"/>
                </a:cubicBezTo>
                <a:lnTo>
                  <a:pt x="6867142" y="5428482"/>
                </a:lnTo>
                <a:lnTo>
                  <a:pt x="9692504" y="5428482"/>
                </a:lnTo>
                <a:lnTo>
                  <a:pt x="9692504" y="6858000"/>
                </a:lnTo>
                <a:lnTo>
                  <a:pt x="4173900" y="6858000"/>
                </a:lnTo>
                <a:lnTo>
                  <a:pt x="4173900" y="5723214"/>
                </a:lnTo>
                <a:lnTo>
                  <a:pt x="6704531" y="3101115"/>
                </a:lnTo>
                <a:cubicBezTo>
                  <a:pt x="7050079" y="2745404"/>
                  <a:pt x="7324485" y="2338877"/>
                  <a:pt x="7324485" y="2064471"/>
                </a:cubicBezTo>
                <a:cubicBezTo>
                  <a:pt x="7324485" y="1739249"/>
                  <a:pt x="7090731" y="1566475"/>
                  <a:pt x="6674042" y="1566475"/>
                </a:cubicBezTo>
                <a:cubicBezTo>
                  <a:pt x="6115067" y="1566475"/>
                  <a:pt x="5393482" y="1912023"/>
                  <a:pt x="4722712" y="2470998"/>
                </a:cubicBezTo>
                <a:lnTo>
                  <a:pt x="3929984" y="946521"/>
                </a:lnTo>
                <a:cubicBezTo>
                  <a:pt x="4533423" y="520939"/>
                  <a:pt x="5160682" y="198575"/>
                  <a:pt x="5809279" y="16650"/>
                </a:cubicBezTo>
                <a:close/>
                <a:moveTo>
                  <a:pt x="0" y="0"/>
                </a:moveTo>
                <a:lnTo>
                  <a:pt x="1452570" y="0"/>
                </a:lnTo>
                <a:lnTo>
                  <a:pt x="1547073" y="24007"/>
                </a:lnTo>
                <a:cubicBezTo>
                  <a:pt x="2774452" y="410017"/>
                  <a:pt x="3445381" y="1616656"/>
                  <a:pt x="3445381" y="3507642"/>
                </a:cubicBezTo>
                <a:cubicBezTo>
                  <a:pt x="3445381" y="5114694"/>
                  <a:pt x="2965012" y="6222163"/>
                  <a:pt x="2073628" y="6757392"/>
                </a:cubicBezTo>
                <a:lnTo>
                  <a:pt x="1880212" y="6858000"/>
                </a:lnTo>
                <a:lnTo>
                  <a:pt x="0" y="6858000"/>
                </a:lnTo>
                <a:lnTo>
                  <a:pt x="0" y="5268858"/>
                </a:lnTo>
                <a:lnTo>
                  <a:pt x="17652" y="5309501"/>
                </a:lnTo>
                <a:cubicBezTo>
                  <a:pt x="150210" y="5574061"/>
                  <a:pt x="343072" y="5692724"/>
                  <a:pt x="609856" y="5692724"/>
                </a:cubicBezTo>
                <a:cubicBezTo>
                  <a:pt x="1209483" y="5692724"/>
                  <a:pt x="1433073" y="5072771"/>
                  <a:pt x="1433073" y="3507642"/>
                </a:cubicBezTo>
                <a:cubicBezTo>
                  <a:pt x="1433073" y="1932350"/>
                  <a:pt x="1209483" y="1332722"/>
                  <a:pt x="609856" y="1332722"/>
                </a:cubicBezTo>
                <a:cubicBezTo>
                  <a:pt x="343072" y="1332722"/>
                  <a:pt x="150210" y="1447495"/>
                  <a:pt x="17652" y="1708529"/>
                </a:cubicBezTo>
                <a:lnTo>
                  <a:pt x="0" y="1748682"/>
                </a:lnTo>
                <a:close/>
              </a:path>
            </a:pathLst>
          </a:cu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Drag and Drop image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611200" cy="6858000"/>
          </a:xfrm>
          <a:custGeom>
            <a:avLst/>
            <a:gdLst/>
            <a:ahLst/>
            <a:cxnLst/>
            <a:rect l="l" t="t" r="r" b="b"/>
            <a:pathLst>
              <a:path w="9611200" h="6858000">
                <a:moveTo>
                  <a:pt x="4173900" y="0"/>
                </a:moveTo>
                <a:lnTo>
                  <a:pt x="9265651" y="0"/>
                </a:lnTo>
                <a:lnTo>
                  <a:pt x="9265651" y="1149785"/>
                </a:lnTo>
                <a:lnTo>
                  <a:pt x="7476932" y="2796219"/>
                </a:lnTo>
                <a:lnTo>
                  <a:pt x="7822480" y="2857199"/>
                </a:lnTo>
                <a:cubicBezTo>
                  <a:pt x="8869287" y="3040136"/>
                  <a:pt x="9611200" y="3741395"/>
                  <a:pt x="9611200" y="4818692"/>
                </a:cubicBezTo>
                <a:cubicBezTo>
                  <a:pt x="9611200" y="5682561"/>
                  <a:pt x="9166561" y="6383662"/>
                  <a:pt x="8398863" y="6788005"/>
                </a:cubicBezTo>
                <a:lnTo>
                  <a:pt x="8249306" y="6858000"/>
                </a:lnTo>
                <a:lnTo>
                  <a:pt x="4946973" y="6858000"/>
                </a:lnTo>
                <a:lnTo>
                  <a:pt x="4742919" y="6784770"/>
                </a:lnTo>
                <a:cubicBezTo>
                  <a:pt x="4387168" y="6641553"/>
                  <a:pt x="4064646" y="6463856"/>
                  <a:pt x="3797863" y="6261862"/>
                </a:cubicBezTo>
                <a:lnTo>
                  <a:pt x="4641407" y="4656081"/>
                </a:lnTo>
                <a:cubicBezTo>
                  <a:pt x="5210544" y="5276034"/>
                  <a:pt x="5850825" y="5591093"/>
                  <a:pt x="6521594" y="5591093"/>
                </a:cubicBezTo>
                <a:cubicBezTo>
                  <a:pt x="7192364" y="5591093"/>
                  <a:pt x="7548074" y="5326850"/>
                  <a:pt x="7548074" y="4839018"/>
                </a:cubicBezTo>
                <a:cubicBezTo>
                  <a:pt x="7548074" y="4341022"/>
                  <a:pt x="7192364" y="4086943"/>
                  <a:pt x="6521594" y="4086943"/>
                </a:cubicBezTo>
                <a:lnTo>
                  <a:pt x="5251197" y="4086943"/>
                </a:lnTo>
                <a:lnTo>
                  <a:pt x="5251197" y="2979157"/>
                </a:lnTo>
                <a:lnTo>
                  <a:pt x="6755347" y="1525823"/>
                </a:lnTo>
                <a:lnTo>
                  <a:pt x="4173900" y="1525823"/>
                </a:lnTo>
                <a:close/>
                <a:moveTo>
                  <a:pt x="0" y="0"/>
                </a:moveTo>
                <a:lnTo>
                  <a:pt x="1452570" y="0"/>
                </a:lnTo>
                <a:lnTo>
                  <a:pt x="1547073" y="24007"/>
                </a:lnTo>
                <a:cubicBezTo>
                  <a:pt x="2774452" y="410017"/>
                  <a:pt x="3445381" y="1616656"/>
                  <a:pt x="3445381" y="3507642"/>
                </a:cubicBezTo>
                <a:cubicBezTo>
                  <a:pt x="3445381" y="5114694"/>
                  <a:pt x="2965012" y="6222163"/>
                  <a:pt x="2073628" y="6757392"/>
                </a:cubicBezTo>
                <a:lnTo>
                  <a:pt x="1880212" y="6858000"/>
                </a:lnTo>
                <a:lnTo>
                  <a:pt x="0" y="6858000"/>
                </a:lnTo>
                <a:lnTo>
                  <a:pt x="0" y="5268858"/>
                </a:lnTo>
                <a:lnTo>
                  <a:pt x="17652" y="5309501"/>
                </a:lnTo>
                <a:cubicBezTo>
                  <a:pt x="150210" y="5574061"/>
                  <a:pt x="343072" y="5692724"/>
                  <a:pt x="609856" y="5692724"/>
                </a:cubicBezTo>
                <a:cubicBezTo>
                  <a:pt x="1209483" y="5692724"/>
                  <a:pt x="1433073" y="5072771"/>
                  <a:pt x="1433073" y="3507642"/>
                </a:cubicBezTo>
                <a:cubicBezTo>
                  <a:pt x="1433073" y="1932350"/>
                  <a:pt x="1209483" y="1332722"/>
                  <a:pt x="609856" y="1332722"/>
                </a:cubicBezTo>
                <a:cubicBezTo>
                  <a:pt x="343072" y="1332722"/>
                  <a:pt x="150210" y="1447495"/>
                  <a:pt x="17652" y="1708529"/>
                </a:cubicBezTo>
                <a:lnTo>
                  <a:pt x="0" y="1748682"/>
                </a:lnTo>
                <a:close/>
              </a:path>
            </a:pathLst>
          </a:cu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067299" y="2727297"/>
            <a:ext cx="6210301" cy="3315694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7124701" y="0"/>
            <a:ext cx="5067300" cy="3429000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1348434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914400" y="796842"/>
            <a:ext cx="4152900" cy="5347480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1200542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14400" y="2955074"/>
            <a:ext cx="2057400" cy="3902926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2971800" y="2230244"/>
            <a:ext cx="2095500" cy="4627756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5067300" y="2620537"/>
            <a:ext cx="2057400" cy="4237463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5544125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2971800" y="635620"/>
            <a:ext cx="2095500" cy="4560848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5067300" y="635620"/>
            <a:ext cx="2057400" cy="4560848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7124700" y="635620"/>
            <a:ext cx="2095500" cy="4560848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9220199" y="635620"/>
            <a:ext cx="2057401" cy="4560848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15886432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5048250" y="0"/>
            <a:ext cx="4171950" cy="2787805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914400" y="2955073"/>
            <a:ext cx="2057400" cy="3902927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18574594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914400" y="1"/>
            <a:ext cx="4152900" cy="3691054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10930342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5048250" y="1"/>
            <a:ext cx="7143750" cy="3702204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902715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914400" y="861933"/>
            <a:ext cx="10363200" cy="5141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618485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914401" y="0"/>
            <a:ext cx="8305800" cy="3429000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1" y="2138900"/>
            <a:ext cx="5067300" cy="4719100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589586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9220200" cy="2425148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1075367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5067300" y="0"/>
            <a:ext cx="4152900" cy="6858000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1352649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067300" cy="6858000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124700" y="756138"/>
            <a:ext cx="4152900" cy="4325816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1580913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067300" y="483575"/>
            <a:ext cx="6210300" cy="4563209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2971801" y="3429000"/>
            <a:ext cx="2095500" cy="2954215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1641138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067300" y="483576"/>
            <a:ext cx="6210300" cy="4009294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2971800" y="3683976"/>
            <a:ext cx="4152900" cy="2734407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2109396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6770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702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76" userDrawn="1">
          <p15:clr>
            <a:srgbClr val="F26B43"/>
          </p15:clr>
        </p15:guide>
        <p15:guide id="3" pos="1872" userDrawn="1">
          <p15:clr>
            <a:srgbClr val="F26B43"/>
          </p15:clr>
        </p15:guide>
        <p15:guide id="4" pos="3192" userDrawn="1">
          <p15:clr>
            <a:srgbClr val="F26B43"/>
          </p15:clr>
        </p15:guide>
        <p15:guide id="5" pos="4488" userDrawn="1">
          <p15:clr>
            <a:srgbClr val="F26B43"/>
          </p15:clr>
        </p15:guide>
        <p15:guide id="6" pos="5808" userDrawn="1">
          <p15:clr>
            <a:srgbClr val="F26B43"/>
          </p15:clr>
        </p15:guide>
        <p15:guide id="7" pos="71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914400" y="1726766"/>
            <a:ext cx="4152899" cy="167122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800" dirty="0"/>
              <a:t>Using Data Analytics to Understand (and Solve) Problems</a:t>
            </a:r>
            <a:endParaRPr lang="en-US" sz="38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4401" y="3839164"/>
            <a:ext cx="3546282" cy="89255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600" dirty="0">
                <a:solidFill>
                  <a:schemeClr val="tx1">
                    <a:alpha val="70000"/>
                  </a:schemeClr>
                </a:solidFill>
              </a:rPr>
              <a:t>David Yakobovitch</a:t>
            </a:r>
          </a:p>
          <a:p>
            <a:r>
              <a:rPr lang="en-US" sz="2600" dirty="0" err="1">
                <a:solidFill>
                  <a:schemeClr val="tx1">
                    <a:alpha val="70000"/>
                  </a:schemeClr>
                </a:solidFill>
              </a:rPr>
              <a:t>david@yakobovitch.com</a:t>
            </a:r>
            <a:endParaRPr lang="en-US" sz="2600" dirty="0">
              <a:solidFill>
                <a:schemeClr val="tx1">
                  <a:alpha val="70000"/>
                </a:schemeClr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E16E779-6D76-304A-8137-59BB532F2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859" y="1726766"/>
            <a:ext cx="7005141" cy="353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83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4267200" y="1600200"/>
            <a:ext cx="3657600" cy="36576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638800" y="2971800"/>
            <a:ext cx="914400" cy="914400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181600" y="2514600"/>
            <a:ext cx="1828800" cy="18288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38033" y="3198167"/>
            <a:ext cx="450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+mj-lt"/>
              </a:rPr>
              <a:t>What challenges are your</a:t>
            </a:r>
            <a:endParaRPr lang="en-US" sz="2400" kern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32009" y="3198166"/>
            <a:ext cx="450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+mj-lt"/>
              </a:rPr>
              <a:t>organization experiencing?</a:t>
            </a:r>
            <a:endParaRPr lang="en-US" sz="2400" kern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Shape 3708"/>
          <p:cNvSpPr/>
          <p:nvPr/>
        </p:nvSpPr>
        <p:spPr>
          <a:xfrm>
            <a:off x="5977372" y="3208239"/>
            <a:ext cx="237256" cy="441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836"/>
                </a:moveTo>
                <a:lnTo>
                  <a:pt x="16200" y="8836"/>
                </a:lnTo>
                <a:lnTo>
                  <a:pt x="16200" y="11782"/>
                </a:lnTo>
                <a:cubicBezTo>
                  <a:pt x="16200" y="13409"/>
                  <a:pt x="13782" y="14727"/>
                  <a:pt x="10800" y="14727"/>
                </a:cubicBezTo>
                <a:cubicBezTo>
                  <a:pt x="7818" y="14727"/>
                  <a:pt x="5400" y="13409"/>
                  <a:pt x="5400" y="11782"/>
                </a:cubicBezTo>
                <a:cubicBezTo>
                  <a:pt x="5400" y="11782"/>
                  <a:pt x="5400" y="8836"/>
                  <a:pt x="5400" y="8836"/>
                </a:cubicBezTo>
                <a:close/>
                <a:moveTo>
                  <a:pt x="5400" y="3927"/>
                </a:moveTo>
                <a:cubicBezTo>
                  <a:pt x="5400" y="2301"/>
                  <a:pt x="7818" y="982"/>
                  <a:pt x="10800" y="982"/>
                </a:cubicBezTo>
                <a:cubicBezTo>
                  <a:pt x="13782" y="982"/>
                  <a:pt x="16200" y="2301"/>
                  <a:pt x="16200" y="3927"/>
                </a:cubicBezTo>
                <a:lnTo>
                  <a:pt x="16200" y="7855"/>
                </a:lnTo>
                <a:lnTo>
                  <a:pt x="5400" y="7855"/>
                </a:lnTo>
                <a:cubicBezTo>
                  <a:pt x="5400" y="7855"/>
                  <a:pt x="5400" y="3927"/>
                  <a:pt x="5400" y="3927"/>
                </a:cubicBezTo>
                <a:close/>
                <a:moveTo>
                  <a:pt x="10800" y="15709"/>
                </a:moveTo>
                <a:cubicBezTo>
                  <a:pt x="14777" y="15709"/>
                  <a:pt x="18000" y="13951"/>
                  <a:pt x="18000" y="11782"/>
                </a:cubicBezTo>
                <a:lnTo>
                  <a:pt x="18000" y="3927"/>
                </a:lnTo>
                <a:cubicBezTo>
                  <a:pt x="18000" y="1758"/>
                  <a:pt x="14777" y="0"/>
                  <a:pt x="10800" y="0"/>
                </a:cubicBezTo>
                <a:cubicBezTo>
                  <a:pt x="6823" y="0"/>
                  <a:pt x="3600" y="1758"/>
                  <a:pt x="3600" y="3927"/>
                </a:cubicBezTo>
                <a:lnTo>
                  <a:pt x="3600" y="11782"/>
                </a:lnTo>
                <a:cubicBezTo>
                  <a:pt x="3600" y="13951"/>
                  <a:pt x="6823" y="15709"/>
                  <a:pt x="10800" y="15709"/>
                </a:cubicBezTo>
                <a:moveTo>
                  <a:pt x="21600" y="11782"/>
                </a:moveTo>
                <a:lnTo>
                  <a:pt x="21600" y="10309"/>
                </a:lnTo>
                <a:cubicBezTo>
                  <a:pt x="21600" y="10039"/>
                  <a:pt x="21197" y="9818"/>
                  <a:pt x="20700" y="9818"/>
                </a:cubicBezTo>
                <a:cubicBezTo>
                  <a:pt x="20203" y="9818"/>
                  <a:pt x="19800" y="10039"/>
                  <a:pt x="19800" y="10309"/>
                </a:cubicBezTo>
                <a:lnTo>
                  <a:pt x="19800" y="11782"/>
                </a:lnTo>
                <a:cubicBezTo>
                  <a:pt x="19800" y="14493"/>
                  <a:pt x="15770" y="16691"/>
                  <a:pt x="10800" y="16691"/>
                </a:cubicBezTo>
                <a:cubicBezTo>
                  <a:pt x="5830" y="16691"/>
                  <a:pt x="1800" y="14493"/>
                  <a:pt x="1800" y="11782"/>
                </a:cubicBezTo>
                <a:lnTo>
                  <a:pt x="1800" y="10309"/>
                </a:lnTo>
                <a:cubicBezTo>
                  <a:pt x="1800" y="10039"/>
                  <a:pt x="1397" y="9818"/>
                  <a:pt x="900" y="9818"/>
                </a:cubicBezTo>
                <a:cubicBezTo>
                  <a:pt x="403" y="9818"/>
                  <a:pt x="0" y="10039"/>
                  <a:pt x="0" y="10309"/>
                </a:cubicBezTo>
                <a:lnTo>
                  <a:pt x="0" y="11782"/>
                </a:lnTo>
                <a:cubicBezTo>
                  <a:pt x="0" y="14870"/>
                  <a:pt x="4358" y="17399"/>
                  <a:pt x="9900" y="17649"/>
                </a:cubicBezTo>
                <a:lnTo>
                  <a:pt x="9900" y="20618"/>
                </a:lnTo>
                <a:lnTo>
                  <a:pt x="3600" y="20618"/>
                </a:lnTo>
                <a:cubicBezTo>
                  <a:pt x="3103" y="20618"/>
                  <a:pt x="2700" y="20839"/>
                  <a:pt x="2700" y="21110"/>
                </a:cubicBezTo>
                <a:cubicBezTo>
                  <a:pt x="2700" y="21380"/>
                  <a:pt x="3103" y="21600"/>
                  <a:pt x="3600" y="21600"/>
                </a:cubicBezTo>
                <a:lnTo>
                  <a:pt x="18000" y="21600"/>
                </a:lnTo>
                <a:cubicBezTo>
                  <a:pt x="18497" y="21600"/>
                  <a:pt x="18900" y="21380"/>
                  <a:pt x="18900" y="21110"/>
                </a:cubicBezTo>
                <a:cubicBezTo>
                  <a:pt x="18900" y="20839"/>
                  <a:pt x="18497" y="20618"/>
                  <a:pt x="18000" y="20618"/>
                </a:cubicBezTo>
                <a:lnTo>
                  <a:pt x="11700" y="20618"/>
                </a:lnTo>
                <a:lnTo>
                  <a:pt x="11700" y="17649"/>
                </a:lnTo>
                <a:cubicBezTo>
                  <a:pt x="17243" y="17399"/>
                  <a:pt x="21600" y="14870"/>
                  <a:pt x="21600" y="11782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E46BE8-CE42-1340-B154-F85C34001E6E}"/>
              </a:ext>
            </a:extLst>
          </p:cNvPr>
          <p:cNvSpPr txBox="1"/>
          <p:nvPr/>
        </p:nvSpPr>
        <p:spPr>
          <a:xfrm>
            <a:off x="367863" y="122005"/>
            <a:ext cx="4635061" cy="7017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latin typeface="+mj-lt"/>
              </a:rPr>
              <a:t>Individual Exercise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5D4418-373F-A94E-814B-3B0BCB9750A3}"/>
              </a:ext>
            </a:extLst>
          </p:cNvPr>
          <p:cNvCxnSpPr>
            <a:cxnSpLocks/>
          </p:cNvCxnSpPr>
          <p:nvPr/>
        </p:nvCxnSpPr>
        <p:spPr>
          <a:xfrm>
            <a:off x="367863" y="777603"/>
            <a:ext cx="4204137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452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4400" y="1556680"/>
            <a:ext cx="8305800" cy="363791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latin typeface="+mj-lt"/>
              </a:rPr>
              <a:t>How </a:t>
            </a:r>
            <a:r>
              <a:rPr lang="en-US" sz="3200" dirty="0">
                <a:solidFill>
                  <a:srgbClr val="FF0000"/>
                </a:solidFill>
                <a:latin typeface="+mj-lt"/>
              </a:rPr>
              <a:t>impactful</a:t>
            </a:r>
            <a:r>
              <a:rPr lang="en-US" sz="3200" dirty="0">
                <a:latin typeface="+mj-lt"/>
              </a:rPr>
              <a:t> will this challenge be to your organization and community?</a:t>
            </a:r>
          </a:p>
          <a:p>
            <a:pPr>
              <a:lnSpc>
                <a:spcPct val="90000"/>
              </a:lnSpc>
            </a:pPr>
            <a:endParaRPr lang="en-US" sz="3200" dirty="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en-US" sz="3200" dirty="0">
                <a:latin typeface="+mj-lt"/>
              </a:rPr>
              <a:t>How much will this improve your organizational </a:t>
            </a:r>
            <a:r>
              <a:rPr lang="en-US" sz="3200" dirty="0">
                <a:solidFill>
                  <a:srgbClr val="FF0000"/>
                </a:solidFill>
                <a:latin typeface="+mj-lt"/>
              </a:rPr>
              <a:t>readiness</a:t>
            </a:r>
            <a:r>
              <a:rPr lang="en-US" sz="3200" dirty="0">
                <a:latin typeface="+mj-lt"/>
              </a:rPr>
              <a:t>?</a:t>
            </a:r>
          </a:p>
          <a:p>
            <a:pPr>
              <a:lnSpc>
                <a:spcPct val="90000"/>
              </a:lnSpc>
            </a:pPr>
            <a:endParaRPr lang="en-US" sz="3200" dirty="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en-US" sz="3200" dirty="0">
                <a:latin typeface="+mj-lt"/>
              </a:rPr>
              <a:t>How </a:t>
            </a:r>
            <a:r>
              <a:rPr lang="en-US" sz="3200" dirty="0">
                <a:solidFill>
                  <a:srgbClr val="FF0000"/>
                </a:solidFill>
                <a:latin typeface="+mj-lt"/>
              </a:rPr>
              <a:t>time</a:t>
            </a:r>
            <a:r>
              <a:rPr lang="en-US" sz="3200" dirty="0">
                <a:latin typeface="+mj-lt"/>
              </a:rPr>
              <a:t> sensitive is this goal for your organization to achieve in the next 6 months?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57C19E-4349-0241-A434-BBBABD717EA2}"/>
              </a:ext>
            </a:extLst>
          </p:cNvPr>
          <p:cNvSpPr txBox="1"/>
          <p:nvPr/>
        </p:nvSpPr>
        <p:spPr>
          <a:xfrm>
            <a:off x="367863" y="122005"/>
            <a:ext cx="5633544" cy="7017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latin typeface="+mj-lt"/>
              </a:rPr>
              <a:t>IRT Scoring (1 to 10)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7FF42B-A889-FE4C-900E-4505B6700A84}"/>
              </a:ext>
            </a:extLst>
          </p:cNvPr>
          <p:cNvCxnSpPr>
            <a:cxnSpLocks/>
          </p:cNvCxnSpPr>
          <p:nvPr/>
        </p:nvCxnSpPr>
        <p:spPr>
          <a:xfrm>
            <a:off x="367863" y="777603"/>
            <a:ext cx="4624551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614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4400" y="1556680"/>
            <a:ext cx="8305800" cy="31947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latin typeface="+mj-lt"/>
              </a:rPr>
              <a:t>Add all </a:t>
            </a:r>
            <a:r>
              <a:rPr lang="en-US" sz="3200" dirty="0">
                <a:solidFill>
                  <a:srgbClr val="FF0000"/>
                </a:solidFill>
                <a:latin typeface="+mj-lt"/>
              </a:rPr>
              <a:t>3 numbers</a:t>
            </a:r>
            <a:r>
              <a:rPr lang="en-US" sz="3200" dirty="0">
                <a:latin typeface="+mj-lt"/>
              </a:rPr>
              <a:t>.</a:t>
            </a:r>
          </a:p>
          <a:p>
            <a:pPr>
              <a:lnSpc>
                <a:spcPct val="90000"/>
              </a:lnSpc>
            </a:pPr>
            <a:endParaRPr lang="en-US" sz="3200" dirty="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en-US" sz="3200" dirty="0">
                <a:latin typeface="+mj-lt"/>
              </a:rPr>
              <a:t>Which ranked the </a:t>
            </a:r>
            <a:r>
              <a:rPr lang="en-US" sz="3200" dirty="0">
                <a:solidFill>
                  <a:srgbClr val="FF0000"/>
                </a:solidFill>
                <a:latin typeface="+mj-lt"/>
              </a:rPr>
              <a:t>highest</a:t>
            </a:r>
            <a:r>
              <a:rPr lang="en-US" sz="3200" dirty="0">
                <a:latin typeface="+mj-lt"/>
              </a:rPr>
              <a:t>?</a:t>
            </a:r>
          </a:p>
          <a:p>
            <a:pPr>
              <a:lnSpc>
                <a:spcPct val="90000"/>
              </a:lnSpc>
            </a:pPr>
            <a:endParaRPr lang="en-US" sz="3200" dirty="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+mj-lt"/>
              </a:rPr>
              <a:t>How close was </a:t>
            </a:r>
            <a:r>
              <a:rPr lang="en-US" sz="3200" dirty="0">
                <a:solidFill>
                  <a:srgbClr val="FF0000"/>
                </a:solidFill>
                <a:latin typeface="+mj-lt"/>
              </a:rPr>
              <a:t>second</a:t>
            </a:r>
            <a:r>
              <a:rPr lang="en-US" sz="3200" dirty="0">
                <a:solidFill>
                  <a:schemeClr val="tx2"/>
                </a:solidFill>
                <a:latin typeface="+mj-lt"/>
              </a:rPr>
              <a:t>?</a:t>
            </a:r>
          </a:p>
          <a:p>
            <a:pPr>
              <a:lnSpc>
                <a:spcPct val="90000"/>
              </a:lnSpc>
            </a:pPr>
            <a:endParaRPr lang="en-US" sz="3200" dirty="0">
              <a:solidFill>
                <a:schemeClr val="tx2"/>
              </a:solidFill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FF0000"/>
                </a:solidFill>
              </a:rPr>
              <a:t>Third</a:t>
            </a:r>
            <a:r>
              <a:rPr lang="en-US" sz="3200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57C19E-4349-0241-A434-BBBABD717EA2}"/>
              </a:ext>
            </a:extLst>
          </p:cNvPr>
          <p:cNvSpPr txBox="1"/>
          <p:nvPr/>
        </p:nvSpPr>
        <p:spPr>
          <a:xfrm>
            <a:off x="367863" y="122005"/>
            <a:ext cx="5633544" cy="7017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latin typeface="+mj-lt"/>
              </a:rPr>
              <a:t>Rank your challenges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7FF42B-A889-FE4C-900E-4505B6700A84}"/>
              </a:ext>
            </a:extLst>
          </p:cNvPr>
          <p:cNvCxnSpPr>
            <a:cxnSpLocks/>
          </p:cNvCxnSpPr>
          <p:nvPr/>
        </p:nvCxnSpPr>
        <p:spPr>
          <a:xfrm>
            <a:off x="367863" y="777603"/>
            <a:ext cx="4624551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485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7863" y="1556680"/>
            <a:ext cx="11596578" cy="501675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3200" b="1" dirty="0">
                <a:latin typeface="+mj-lt"/>
              </a:rPr>
              <a:t>S</a:t>
            </a:r>
            <a:r>
              <a:rPr lang="en-US" sz="3200" dirty="0">
                <a:latin typeface="+mj-lt"/>
              </a:rPr>
              <a:t>pecific:		What will you accomplish? </a:t>
            </a:r>
          </a:p>
          <a:p>
            <a:r>
              <a:rPr lang="en-US" sz="3200" b="1" dirty="0">
                <a:latin typeface="+mj-lt"/>
              </a:rPr>
              <a:t>M</a:t>
            </a:r>
            <a:r>
              <a:rPr lang="en-US" sz="3200" dirty="0">
                <a:latin typeface="+mj-lt"/>
              </a:rPr>
              <a:t>easurable: 	By how much will you increase? </a:t>
            </a:r>
          </a:p>
          <a:p>
            <a:r>
              <a:rPr lang="en-US" sz="3200" b="1" dirty="0">
                <a:latin typeface="+mj-lt"/>
              </a:rPr>
              <a:t>A</a:t>
            </a:r>
            <a:r>
              <a:rPr lang="en-US" sz="3200" dirty="0">
                <a:latin typeface="+mj-lt"/>
              </a:rPr>
              <a:t>ctionable: 	With what method will you grow? </a:t>
            </a:r>
          </a:p>
          <a:p>
            <a:r>
              <a:rPr lang="en-US" sz="3200" b="1" dirty="0">
                <a:latin typeface="+mj-lt"/>
              </a:rPr>
              <a:t>R</a:t>
            </a:r>
            <a:r>
              <a:rPr lang="en-US" sz="3200" dirty="0">
                <a:latin typeface="+mj-lt"/>
              </a:rPr>
              <a:t>ealistic: 		How plausible is this growth hack to achieve? </a:t>
            </a:r>
          </a:p>
          <a:p>
            <a:r>
              <a:rPr lang="en-US" sz="3200" b="1" dirty="0">
                <a:latin typeface="+mj-lt"/>
              </a:rPr>
              <a:t>T</a:t>
            </a:r>
            <a:r>
              <a:rPr lang="en-US" sz="3200" dirty="0">
                <a:latin typeface="+mj-lt"/>
              </a:rPr>
              <a:t>imely: 		By when will you accomplish this goal? </a:t>
            </a:r>
          </a:p>
          <a:p>
            <a:pPr algn="ctr"/>
            <a:endParaRPr lang="en-US" sz="3200" dirty="0">
              <a:latin typeface="+mj-lt"/>
            </a:endParaRPr>
          </a:p>
          <a:p>
            <a:pPr algn="ctr"/>
            <a:r>
              <a:rPr lang="en-US" sz="3200" dirty="0">
                <a:latin typeface="+mj-lt"/>
              </a:rPr>
              <a:t>Increase bed usage. </a:t>
            </a:r>
          </a:p>
          <a:p>
            <a:pPr algn="ctr"/>
            <a:r>
              <a:rPr lang="en-US" sz="3200" dirty="0">
                <a:latin typeface="+mj-lt"/>
              </a:rPr>
              <a:t>Vs. </a:t>
            </a:r>
          </a:p>
          <a:p>
            <a:pPr algn="ctr"/>
            <a:r>
              <a:rPr lang="en-US" sz="3200" dirty="0">
                <a:latin typeface="+mj-lt"/>
              </a:rPr>
              <a:t>By November 2, 2018, increase bed occupancy to 90% at all 3 satellite locations through text message alerts with our 5,000 veterans.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57C19E-4349-0241-A434-BBBABD717EA2}"/>
              </a:ext>
            </a:extLst>
          </p:cNvPr>
          <p:cNvSpPr txBox="1"/>
          <p:nvPr/>
        </p:nvSpPr>
        <p:spPr>
          <a:xfrm>
            <a:off x="367862" y="122005"/>
            <a:ext cx="7564025" cy="7017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latin typeface="+mj-lt"/>
              </a:rPr>
              <a:t>SMART Goals: Independent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7A520D-191E-9A43-96A1-ED77F8DE08F5}"/>
              </a:ext>
            </a:extLst>
          </p:cNvPr>
          <p:cNvCxnSpPr>
            <a:cxnSpLocks/>
          </p:cNvCxnSpPr>
          <p:nvPr/>
        </p:nvCxnSpPr>
        <p:spPr>
          <a:xfrm>
            <a:off x="367863" y="777603"/>
            <a:ext cx="7393904" cy="46133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918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7863" y="1556680"/>
            <a:ext cx="11596578" cy="501675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3200" b="1" dirty="0">
                <a:latin typeface="+mj-lt"/>
              </a:rPr>
              <a:t>S</a:t>
            </a:r>
            <a:r>
              <a:rPr lang="en-US" sz="3200" dirty="0">
                <a:latin typeface="+mj-lt"/>
              </a:rPr>
              <a:t>pecific:		What will you accomplish? </a:t>
            </a:r>
          </a:p>
          <a:p>
            <a:r>
              <a:rPr lang="en-US" sz="3200" b="1" dirty="0">
                <a:latin typeface="+mj-lt"/>
              </a:rPr>
              <a:t>M</a:t>
            </a:r>
            <a:r>
              <a:rPr lang="en-US" sz="3200" dirty="0">
                <a:latin typeface="+mj-lt"/>
              </a:rPr>
              <a:t>easurable: 	By how much will you increase? </a:t>
            </a:r>
          </a:p>
          <a:p>
            <a:r>
              <a:rPr lang="en-US" sz="3200" b="1" dirty="0">
                <a:latin typeface="+mj-lt"/>
              </a:rPr>
              <a:t>A</a:t>
            </a:r>
            <a:r>
              <a:rPr lang="en-US" sz="3200" dirty="0">
                <a:latin typeface="+mj-lt"/>
              </a:rPr>
              <a:t>ctionable: 	With what method will you grow? </a:t>
            </a:r>
          </a:p>
          <a:p>
            <a:r>
              <a:rPr lang="en-US" sz="3200" b="1" dirty="0">
                <a:latin typeface="+mj-lt"/>
              </a:rPr>
              <a:t>R</a:t>
            </a:r>
            <a:r>
              <a:rPr lang="en-US" sz="3200" dirty="0">
                <a:latin typeface="+mj-lt"/>
              </a:rPr>
              <a:t>ealistic: 		How plausible is this growth hack to achieve? </a:t>
            </a:r>
          </a:p>
          <a:p>
            <a:r>
              <a:rPr lang="en-US" sz="3200" b="1" dirty="0">
                <a:latin typeface="+mj-lt"/>
              </a:rPr>
              <a:t>T</a:t>
            </a:r>
            <a:r>
              <a:rPr lang="en-US" sz="3200" dirty="0">
                <a:latin typeface="+mj-lt"/>
              </a:rPr>
              <a:t>imely: 		By when will you accomplish this goal? </a:t>
            </a:r>
          </a:p>
          <a:p>
            <a:pPr algn="ctr"/>
            <a:endParaRPr lang="en-US" sz="3200" dirty="0">
              <a:latin typeface="+mj-lt"/>
            </a:endParaRPr>
          </a:p>
          <a:p>
            <a:pPr algn="ctr"/>
            <a:r>
              <a:rPr lang="en-US" sz="3200" dirty="0">
                <a:latin typeface="+mj-lt"/>
              </a:rPr>
              <a:t>Increase bed usage. </a:t>
            </a:r>
          </a:p>
          <a:p>
            <a:pPr algn="ctr"/>
            <a:r>
              <a:rPr lang="en-US" sz="3200" dirty="0">
                <a:latin typeface="+mj-lt"/>
              </a:rPr>
              <a:t>Vs. </a:t>
            </a:r>
          </a:p>
          <a:p>
            <a:pPr algn="ctr"/>
            <a:r>
              <a:rPr lang="en-US" sz="3200" dirty="0">
                <a:latin typeface="+mj-lt"/>
              </a:rPr>
              <a:t>By November 2, 2018, increase bed occupancy to 90% at all 3 satellite locations through text message alerts with our 5,000 veterans.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57C19E-4349-0241-A434-BBBABD717EA2}"/>
              </a:ext>
            </a:extLst>
          </p:cNvPr>
          <p:cNvSpPr txBox="1"/>
          <p:nvPr/>
        </p:nvSpPr>
        <p:spPr>
          <a:xfrm>
            <a:off x="367863" y="122005"/>
            <a:ext cx="7393904" cy="7017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latin typeface="+mj-lt"/>
              </a:rPr>
              <a:t>SMART Goals: Demo Workshop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7FF42B-A889-FE4C-900E-4505B6700A84}"/>
              </a:ext>
            </a:extLst>
          </p:cNvPr>
          <p:cNvCxnSpPr>
            <a:cxnSpLocks/>
          </p:cNvCxnSpPr>
          <p:nvPr/>
        </p:nvCxnSpPr>
        <p:spPr>
          <a:xfrm>
            <a:off x="367863" y="777603"/>
            <a:ext cx="7393904" cy="46133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5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7863" y="1556680"/>
            <a:ext cx="11596578" cy="501675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3200" b="1" dirty="0">
                <a:latin typeface="+mj-lt"/>
              </a:rPr>
              <a:t>S</a:t>
            </a:r>
            <a:r>
              <a:rPr lang="en-US" sz="3200" dirty="0">
                <a:latin typeface="+mj-lt"/>
              </a:rPr>
              <a:t>pecific:		What will you accomplish? </a:t>
            </a:r>
          </a:p>
          <a:p>
            <a:r>
              <a:rPr lang="en-US" sz="3200" b="1" dirty="0">
                <a:latin typeface="+mj-lt"/>
              </a:rPr>
              <a:t>M</a:t>
            </a:r>
            <a:r>
              <a:rPr lang="en-US" sz="3200" dirty="0">
                <a:latin typeface="+mj-lt"/>
              </a:rPr>
              <a:t>easurable: 	By how much will you increase? </a:t>
            </a:r>
          </a:p>
          <a:p>
            <a:r>
              <a:rPr lang="en-US" sz="3200" b="1" dirty="0">
                <a:latin typeface="+mj-lt"/>
              </a:rPr>
              <a:t>A</a:t>
            </a:r>
            <a:r>
              <a:rPr lang="en-US" sz="3200" dirty="0">
                <a:latin typeface="+mj-lt"/>
              </a:rPr>
              <a:t>ctionable: 	With what method will you grow? </a:t>
            </a:r>
          </a:p>
          <a:p>
            <a:r>
              <a:rPr lang="en-US" sz="3200" b="1" dirty="0">
                <a:latin typeface="+mj-lt"/>
              </a:rPr>
              <a:t>R</a:t>
            </a:r>
            <a:r>
              <a:rPr lang="en-US" sz="3200" dirty="0">
                <a:latin typeface="+mj-lt"/>
              </a:rPr>
              <a:t>ealistic: 		How plausible is this growth hack to achieve? </a:t>
            </a:r>
          </a:p>
          <a:p>
            <a:r>
              <a:rPr lang="en-US" sz="3200" b="1" dirty="0">
                <a:latin typeface="+mj-lt"/>
              </a:rPr>
              <a:t>T</a:t>
            </a:r>
            <a:r>
              <a:rPr lang="en-US" sz="3200" dirty="0">
                <a:latin typeface="+mj-lt"/>
              </a:rPr>
              <a:t>imely: 		By when will you accomplish this goal? </a:t>
            </a:r>
          </a:p>
          <a:p>
            <a:pPr algn="ctr"/>
            <a:endParaRPr lang="en-US" sz="3200" dirty="0">
              <a:latin typeface="+mj-lt"/>
            </a:endParaRPr>
          </a:p>
          <a:p>
            <a:pPr algn="ctr"/>
            <a:r>
              <a:rPr lang="en-US" sz="3200" dirty="0">
                <a:latin typeface="+mj-lt"/>
              </a:rPr>
              <a:t>Increase bed usage. </a:t>
            </a:r>
          </a:p>
          <a:p>
            <a:pPr algn="ctr"/>
            <a:r>
              <a:rPr lang="en-US" sz="3200" dirty="0">
                <a:latin typeface="+mj-lt"/>
              </a:rPr>
              <a:t>Vs. </a:t>
            </a:r>
          </a:p>
          <a:p>
            <a:pPr algn="ctr"/>
            <a:r>
              <a:rPr lang="en-US" sz="3200" dirty="0">
                <a:latin typeface="+mj-lt"/>
              </a:rPr>
              <a:t>By November 2, 2018, increase bed occupancy to 90% at all 3 satellite locations through text message alerts with our 5,000 veterans.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57C19E-4349-0241-A434-BBBABD717EA2}"/>
              </a:ext>
            </a:extLst>
          </p:cNvPr>
          <p:cNvSpPr txBox="1"/>
          <p:nvPr/>
        </p:nvSpPr>
        <p:spPr>
          <a:xfrm>
            <a:off x="367863" y="122005"/>
            <a:ext cx="7393904" cy="7017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latin typeface="+mj-lt"/>
              </a:rPr>
              <a:t>SMART Goals: Group Share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7FF42B-A889-FE4C-900E-4505B6700A84}"/>
              </a:ext>
            </a:extLst>
          </p:cNvPr>
          <p:cNvCxnSpPr>
            <a:cxnSpLocks/>
          </p:cNvCxnSpPr>
          <p:nvPr/>
        </p:nvCxnSpPr>
        <p:spPr>
          <a:xfrm>
            <a:off x="367863" y="777603"/>
            <a:ext cx="7393904" cy="46133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880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70D6F574-C186-7144-8B87-66227927598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7" r="1917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14400" y="3958473"/>
            <a:ext cx="8305801" cy="164352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chemeClr val="bg1"/>
                </a:solidFill>
                <a:latin typeface="+mj-lt"/>
              </a:rPr>
              <a:t>TRACKING YOUR </a:t>
            </a:r>
            <a:r>
              <a:rPr lang="en-US" sz="4400" dirty="0">
                <a:solidFill>
                  <a:schemeClr val="accent1"/>
                </a:solidFill>
                <a:latin typeface="+mj-lt"/>
              </a:rPr>
              <a:t>DATA</a:t>
            </a:r>
          </a:p>
          <a:p>
            <a:pPr>
              <a:lnSpc>
                <a:spcPct val="90000"/>
              </a:lnSpc>
            </a:pPr>
            <a:endParaRPr lang="en-US" sz="2400" dirty="0">
              <a:solidFill>
                <a:schemeClr val="accent1"/>
              </a:solidFill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en-US" sz="4400" dirty="0">
                <a:solidFill>
                  <a:schemeClr val="bg1"/>
                </a:solidFill>
                <a:latin typeface="+mj-lt"/>
              </a:rPr>
              <a:t>IN THE</a:t>
            </a:r>
            <a:r>
              <a:rPr lang="en-US" sz="4400" dirty="0">
                <a:solidFill>
                  <a:schemeClr val="accent1"/>
                </a:solidFill>
                <a:latin typeface="+mj-lt"/>
              </a:rPr>
              <a:t> CLOUD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914401" y="4738263"/>
            <a:ext cx="5181599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472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C3F4B5D-B248-6C4F-AD48-90615ABC8C7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r="36636"/>
          <a:stretch/>
        </p:blipFill>
        <p:spPr>
          <a:xfrm>
            <a:off x="2971801" y="3429000"/>
            <a:ext cx="2095500" cy="2954215"/>
          </a:xfr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49468D7-B101-5B45-AFE0-57A94118F9E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" r="7153"/>
          <a:stretch/>
        </p:blipFill>
        <p:spPr>
          <a:xfrm>
            <a:off x="5067300" y="483575"/>
            <a:ext cx="6210300" cy="4563209"/>
          </a:xfrm>
        </p:spPr>
      </p:pic>
      <p:cxnSp>
        <p:nvCxnSpPr>
          <p:cNvPr id="7" name="Straight Connector 6"/>
          <p:cNvCxnSpPr>
            <a:cxnSpLocks/>
            <a:endCxn id="9" idx="3"/>
          </p:cNvCxnSpPr>
          <p:nvPr/>
        </p:nvCxnSpPr>
        <p:spPr>
          <a:xfrm>
            <a:off x="325821" y="3396885"/>
            <a:ext cx="2645980" cy="3435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5821" y="2800155"/>
            <a:ext cx="2645980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latin typeface="+mj-lt"/>
              </a:rPr>
              <a:t>CREATE</a:t>
            </a:r>
          </a:p>
          <a:p>
            <a:pPr>
              <a:lnSpc>
                <a:spcPct val="90000"/>
              </a:lnSpc>
            </a:pPr>
            <a:endParaRPr lang="en-US" sz="800" dirty="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en-US" sz="3600" dirty="0">
                <a:latin typeface="+mj-lt"/>
              </a:rPr>
              <a:t>DASHBOARDS</a:t>
            </a:r>
          </a:p>
        </p:txBody>
      </p:sp>
    </p:spTree>
    <p:extLst>
      <p:ext uri="{BB962C8B-B14F-4D97-AF65-F5344CB8AC3E}">
        <p14:creationId xmlns:p14="http://schemas.microsoft.com/office/powerpoint/2010/main" val="579043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67DBB1A-3C7C-0348-AA94-7AD44109CF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" r="1696"/>
          <a:stretch>
            <a:fillRect/>
          </a:stretch>
        </p:blipFill>
        <p:spPr/>
      </p:pic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14400" y="3958473"/>
            <a:ext cx="8305801" cy="7017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chemeClr val="bg1"/>
                </a:solidFill>
                <a:latin typeface="+mj-lt"/>
              </a:rPr>
              <a:t>EXPLORE DATA SOURCES</a:t>
            </a:r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914401" y="4738263"/>
            <a:ext cx="5644054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006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66897" y="3091190"/>
            <a:ext cx="3289737" cy="9787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latin typeface="+mj-lt"/>
              </a:rPr>
              <a:t>Visit:  </a:t>
            </a:r>
            <a:r>
              <a:rPr lang="en-US" sz="3200" dirty="0" err="1">
                <a:latin typeface="+mj-lt"/>
              </a:rPr>
              <a:t>bit.ly</a:t>
            </a:r>
            <a:r>
              <a:rPr lang="en-US" sz="3200" dirty="0">
                <a:latin typeface="+mj-lt"/>
              </a:rPr>
              <a:t>/opendatasets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57C19E-4349-0241-A434-BBBABD717EA2}"/>
              </a:ext>
            </a:extLst>
          </p:cNvPr>
          <p:cNvSpPr txBox="1"/>
          <p:nvPr/>
        </p:nvSpPr>
        <p:spPr>
          <a:xfrm>
            <a:off x="367863" y="122005"/>
            <a:ext cx="5633544" cy="7017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latin typeface="+mj-lt"/>
              </a:rPr>
              <a:t>EXPLORE DATA SOURCES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7FF42B-A889-FE4C-900E-4505B6700A84}"/>
              </a:ext>
            </a:extLst>
          </p:cNvPr>
          <p:cNvCxnSpPr>
            <a:cxnSpLocks/>
          </p:cNvCxnSpPr>
          <p:nvPr/>
        </p:nvCxnSpPr>
        <p:spPr>
          <a:xfrm>
            <a:off x="367863" y="777603"/>
            <a:ext cx="5633544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590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4068E41-31E7-A044-A9D7-BE0DA4F8DA0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4" r="12754"/>
          <a:stretch>
            <a:fillRect/>
          </a:stretch>
        </p:blipFill>
        <p:spPr/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7D9786C-6E5C-444A-A367-F9BE8A458FF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72" b="35172"/>
          <a:stretch>
            <a:fillRect/>
          </a:stretch>
        </p:blipFill>
        <p:spPr>
          <a:xfrm>
            <a:off x="914401" y="0"/>
            <a:ext cx="8305800" cy="3429000"/>
          </a:xfrm>
        </p:spPr>
      </p:pic>
      <p:sp>
        <p:nvSpPr>
          <p:cNvPr id="7" name="TextBox 6"/>
          <p:cNvSpPr txBox="1"/>
          <p:nvPr/>
        </p:nvSpPr>
        <p:spPr>
          <a:xfrm>
            <a:off x="7124700" y="3546090"/>
            <a:ext cx="4152899" cy="13280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latin typeface="+mj-lt"/>
              </a:rPr>
              <a:t>Projects</a:t>
            </a:r>
          </a:p>
          <a:p>
            <a:pPr>
              <a:lnSpc>
                <a:spcPct val="90000"/>
              </a:lnSpc>
            </a:pPr>
            <a:r>
              <a:rPr lang="en-US" sz="4400" dirty="0">
                <a:latin typeface="+mj-lt"/>
              </a:rPr>
              <a:t>That Matter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24701" y="5054189"/>
            <a:ext cx="3546282" cy="147457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600" dirty="0">
                <a:solidFill>
                  <a:schemeClr val="tx1">
                    <a:alpha val="70000"/>
                  </a:schemeClr>
                </a:solidFill>
              </a:rPr>
              <a:t>1887</a:t>
            </a:r>
          </a:p>
          <a:p>
            <a:pPr>
              <a:lnSpc>
                <a:spcPct val="130000"/>
              </a:lnSpc>
            </a:pPr>
            <a:r>
              <a:rPr lang="en-US" sz="3600" dirty="0">
                <a:solidFill>
                  <a:schemeClr val="tx1">
                    <a:alpha val="70000"/>
                  </a:schemeClr>
                </a:solidFill>
              </a:rPr>
              <a:t>1892</a:t>
            </a:r>
          </a:p>
        </p:txBody>
      </p:sp>
    </p:spTree>
    <p:extLst>
      <p:ext uri="{BB962C8B-B14F-4D97-AF65-F5344CB8AC3E}">
        <p14:creationId xmlns:p14="http://schemas.microsoft.com/office/powerpoint/2010/main" val="1070132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DD19CE1-802F-644B-9577-82BDB62FB2B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7" b="11757"/>
          <a:stretch/>
        </p:blipFill>
        <p:spPr>
          <a:xfrm>
            <a:off x="0" y="0"/>
            <a:ext cx="12192000" cy="6858000"/>
          </a:xfrm>
        </p:spPr>
      </p:pic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14400" y="3958473"/>
            <a:ext cx="8305801" cy="7017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chemeClr val="bg1"/>
                </a:solidFill>
                <a:latin typeface="+mj-lt"/>
              </a:rPr>
              <a:t>EXPLORE TOOLS FOR DATA</a:t>
            </a:r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914401" y="4738263"/>
            <a:ext cx="6074978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232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BFA3449-C7AE-5340-AE18-AAB6B1F7C10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9" b="12809"/>
          <a:stretch>
            <a:fillRect/>
          </a:stretch>
        </p:blipFill>
        <p:spPr/>
      </p:pic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14400" y="3958473"/>
            <a:ext cx="8305801" cy="142192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chemeClr val="bg1"/>
                </a:solidFill>
                <a:latin typeface="+mj-lt"/>
              </a:rPr>
              <a:t>Python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Plotly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Dash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en-US" sz="4400" dirty="0" err="1">
                <a:solidFill>
                  <a:schemeClr val="bg1"/>
                </a:solidFill>
                <a:latin typeface="+mj-lt"/>
              </a:rPr>
              <a:t>bit.ly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/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plotlydash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914401" y="4738263"/>
            <a:ext cx="4372302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396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E4876DC-CE80-AF4C-A2A0-8C8F1447C9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14400" y="3958473"/>
            <a:ext cx="8305801" cy="147732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chemeClr val="bg1"/>
                </a:solidFill>
                <a:latin typeface="+mj-lt"/>
              </a:rPr>
              <a:t>R Shiny Apps</a:t>
            </a:r>
          </a:p>
          <a:p>
            <a:pPr>
              <a:lnSpc>
                <a:spcPct val="90000"/>
              </a:lnSpc>
            </a:pPr>
            <a:endParaRPr lang="en-US" sz="1200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en-US" sz="4400" dirty="0" err="1">
                <a:solidFill>
                  <a:schemeClr val="bg1"/>
                </a:solidFill>
                <a:latin typeface="+mj-lt"/>
              </a:rPr>
              <a:t>bit.ly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/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rshinyapp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914401" y="4738263"/>
            <a:ext cx="3594537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650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7E7040D-8C13-1847-881C-AE2756C79D2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2" b="8742"/>
          <a:stretch>
            <a:fillRect/>
          </a:stretch>
        </p:blipFill>
        <p:spPr/>
      </p:pic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14400" y="3958473"/>
            <a:ext cx="8305801" cy="147732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chemeClr val="bg1"/>
                </a:solidFill>
                <a:latin typeface="+mj-lt"/>
              </a:rPr>
              <a:t>Tableau (Big Book of Dashboards)</a:t>
            </a:r>
          </a:p>
          <a:p>
            <a:pPr>
              <a:lnSpc>
                <a:spcPct val="90000"/>
              </a:lnSpc>
            </a:pPr>
            <a:endParaRPr lang="en-US" sz="1200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en-US" sz="4400" dirty="0" err="1">
                <a:solidFill>
                  <a:schemeClr val="bg1"/>
                </a:solidFill>
                <a:latin typeface="+mj-lt"/>
              </a:rPr>
              <a:t>bit.ly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/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bigbookdash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914401" y="4738263"/>
            <a:ext cx="764102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756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>
            <a:extLst>
              <a:ext uri="{FF2B5EF4-FFF2-40B4-BE49-F238E27FC236}">
                <a16:creationId xmlns:a16="http://schemas.microsoft.com/office/drawing/2014/main" id="{5EA88429-54AC-874A-AB46-517A37875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9" b="128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</p:pic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14400" y="3958473"/>
            <a:ext cx="8881241" cy="7017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chemeClr val="bg1"/>
                </a:solidFill>
                <a:latin typeface="+mj-lt"/>
              </a:rPr>
              <a:t>EXPLORE WHAT ARE GOOD GRAPHS?</a:t>
            </a:r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914401" y="4738263"/>
            <a:ext cx="8429296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887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94024E-82B6-D448-A39F-2540107715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3"/>
          <a:stretch/>
        </p:blipFill>
        <p:spPr>
          <a:xfrm>
            <a:off x="3699640" y="1345981"/>
            <a:ext cx="4853809" cy="4838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100C00-46DC-D34A-BAA9-40799138ECBA}"/>
              </a:ext>
            </a:extLst>
          </p:cNvPr>
          <p:cNvSpPr txBox="1"/>
          <p:nvPr/>
        </p:nvSpPr>
        <p:spPr>
          <a:xfrm>
            <a:off x="367863" y="122005"/>
            <a:ext cx="5633544" cy="7017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latin typeface="+mj-lt"/>
              </a:rPr>
              <a:t>Power of Visualization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D2029E-B216-3A41-AFB8-602EC2D29E77}"/>
              </a:ext>
            </a:extLst>
          </p:cNvPr>
          <p:cNvCxnSpPr>
            <a:cxnSpLocks/>
          </p:cNvCxnSpPr>
          <p:nvPr/>
        </p:nvCxnSpPr>
        <p:spPr>
          <a:xfrm>
            <a:off x="367863" y="777603"/>
            <a:ext cx="5633544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5718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9A4D10-8317-7B45-BCA2-4110DD284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63" y="1514584"/>
            <a:ext cx="6013450" cy="28645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53CD59-1CA5-A947-A473-A965061D741E}"/>
              </a:ext>
            </a:extLst>
          </p:cNvPr>
          <p:cNvSpPr txBox="1"/>
          <p:nvPr/>
        </p:nvSpPr>
        <p:spPr>
          <a:xfrm>
            <a:off x="367863" y="122005"/>
            <a:ext cx="5633544" cy="131112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latin typeface="+mj-lt"/>
              </a:rPr>
              <a:t>Attributes of Good Visualizations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81FF1D-41FE-0A41-9657-C3936308F8E1}"/>
              </a:ext>
            </a:extLst>
          </p:cNvPr>
          <p:cNvCxnSpPr>
            <a:cxnSpLocks/>
          </p:cNvCxnSpPr>
          <p:nvPr/>
        </p:nvCxnSpPr>
        <p:spPr>
          <a:xfrm>
            <a:off x="367863" y="777603"/>
            <a:ext cx="5633544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267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9A4D10-8317-7B45-BCA2-4110DD284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63" y="1514584"/>
            <a:ext cx="6013450" cy="28645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F3ADAD-34D0-1F46-B834-B52FDACC1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9682" y="804483"/>
            <a:ext cx="1625600" cy="1257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29D81D-531B-174D-B18B-CC4DF8267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3682" y="2596384"/>
            <a:ext cx="1117600" cy="927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F93FCF-B56C-5A4C-84D7-10BF018DDF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3682" y="4236762"/>
            <a:ext cx="1066800" cy="889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53CD59-1CA5-A947-A473-A965061D741E}"/>
              </a:ext>
            </a:extLst>
          </p:cNvPr>
          <p:cNvSpPr txBox="1"/>
          <p:nvPr/>
        </p:nvSpPr>
        <p:spPr>
          <a:xfrm>
            <a:off x="367863" y="122005"/>
            <a:ext cx="5633544" cy="131112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latin typeface="+mj-lt"/>
              </a:rPr>
              <a:t>Attributes of Good Visualizations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81FF1D-41FE-0A41-9657-C3936308F8E1}"/>
              </a:ext>
            </a:extLst>
          </p:cNvPr>
          <p:cNvCxnSpPr>
            <a:cxnSpLocks/>
          </p:cNvCxnSpPr>
          <p:nvPr/>
        </p:nvCxnSpPr>
        <p:spPr>
          <a:xfrm>
            <a:off x="367863" y="777603"/>
            <a:ext cx="5633544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393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B2BFFD-E431-5D4A-81B9-B70590939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759" y="1325398"/>
            <a:ext cx="4983436" cy="411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CBC574-69B8-C444-9194-C600B5559493}"/>
              </a:ext>
            </a:extLst>
          </p:cNvPr>
          <p:cNvSpPr txBox="1"/>
          <p:nvPr/>
        </p:nvSpPr>
        <p:spPr>
          <a:xfrm>
            <a:off x="367863" y="122005"/>
            <a:ext cx="5633544" cy="7017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latin typeface="+mj-lt"/>
              </a:rPr>
              <a:t>Example 1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A4E435-BADC-9D4E-837E-CF276B22A21D}"/>
              </a:ext>
            </a:extLst>
          </p:cNvPr>
          <p:cNvCxnSpPr>
            <a:cxnSpLocks/>
          </p:cNvCxnSpPr>
          <p:nvPr/>
        </p:nvCxnSpPr>
        <p:spPr>
          <a:xfrm>
            <a:off x="367863" y="777603"/>
            <a:ext cx="5633544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212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1D63F5-E378-AC4C-8896-23FCEC49C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35" y="852093"/>
            <a:ext cx="5370786" cy="58785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CA7068-E05D-2947-9732-4F874F20BEDA}"/>
              </a:ext>
            </a:extLst>
          </p:cNvPr>
          <p:cNvSpPr txBox="1"/>
          <p:nvPr/>
        </p:nvSpPr>
        <p:spPr>
          <a:xfrm>
            <a:off x="367863" y="122005"/>
            <a:ext cx="5633544" cy="7017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latin typeface="+mj-lt"/>
              </a:rPr>
              <a:t>Example 2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53F04E-22D2-3544-BE7F-8BD10D354F0A}"/>
              </a:ext>
            </a:extLst>
          </p:cNvPr>
          <p:cNvCxnSpPr>
            <a:cxnSpLocks/>
          </p:cNvCxnSpPr>
          <p:nvPr/>
        </p:nvCxnSpPr>
        <p:spPr>
          <a:xfrm>
            <a:off x="367863" y="777603"/>
            <a:ext cx="5633544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472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868DEF0-EEA3-5443-9C32-C93BD5D3845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8" t="1540" r="5484" b="2750"/>
          <a:stretch/>
        </p:blipFill>
        <p:spPr>
          <a:xfrm>
            <a:off x="0" y="0"/>
            <a:ext cx="5067300" cy="6563638"/>
          </a:xfrm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15AA4725-6823-B546-984A-E65F2BA6603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" r="3070"/>
          <a:stretch>
            <a:fillRect/>
          </a:stretch>
        </p:blipFill>
        <p:spPr/>
      </p:pic>
      <p:sp>
        <p:nvSpPr>
          <p:cNvPr id="7" name="TextBox 6"/>
          <p:cNvSpPr txBox="1"/>
          <p:nvPr/>
        </p:nvSpPr>
        <p:spPr>
          <a:xfrm>
            <a:off x="879232" y="1169378"/>
            <a:ext cx="1116624" cy="123110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0">
                <a:solidFill>
                  <a:schemeClr val="bg1"/>
                </a:solidFill>
              </a:rPr>
              <a:t>S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71800" y="4648367"/>
            <a:ext cx="1688123" cy="123110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0" dirty="0"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24700" y="5291347"/>
            <a:ext cx="4152900" cy="4801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</a:rPr>
              <a:t>Gartner Magic Quadrants</a:t>
            </a:r>
          </a:p>
        </p:txBody>
      </p:sp>
    </p:spTree>
    <p:extLst>
      <p:ext uri="{BB962C8B-B14F-4D97-AF65-F5344CB8AC3E}">
        <p14:creationId xmlns:p14="http://schemas.microsoft.com/office/powerpoint/2010/main" val="155725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2EC58B-A5B1-9E47-8012-ACCB7C521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178" y="962352"/>
            <a:ext cx="7116456" cy="55120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6C8C86-D0FD-4B49-8F83-D69911252ED5}"/>
              </a:ext>
            </a:extLst>
          </p:cNvPr>
          <p:cNvSpPr txBox="1"/>
          <p:nvPr/>
        </p:nvSpPr>
        <p:spPr>
          <a:xfrm>
            <a:off x="367863" y="122005"/>
            <a:ext cx="5633544" cy="7017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latin typeface="+mj-lt"/>
              </a:rPr>
              <a:t>Example 3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063CB0-2CE8-FE4B-BD62-39423DC28653}"/>
              </a:ext>
            </a:extLst>
          </p:cNvPr>
          <p:cNvCxnSpPr>
            <a:cxnSpLocks/>
          </p:cNvCxnSpPr>
          <p:nvPr/>
        </p:nvCxnSpPr>
        <p:spPr>
          <a:xfrm>
            <a:off x="367863" y="777603"/>
            <a:ext cx="5633544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9099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636240-4BEC-6644-ADC1-7888F988C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866" y="1710120"/>
            <a:ext cx="6284748" cy="40240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A2C65B-744A-A044-8C54-AF6004A880E0}"/>
              </a:ext>
            </a:extLst>
          </p:cNvPr>
          <p:cNvSpPr txBox="1"/>
          <p:nvPr/>
        </p:nvSpPr>
        <p:spPr>
          <a:xfrm>
            <a:off x="367863" y="122005"/>
            <a:ext cx="5633544" cy="7017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latin typeface="+mj-lt"/>
              </a:rPr>
              <a:t>Example 4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2FC6F84-1DC9-E04D-A932-AF5AEB22EA2C}"/>
              </a:ext>
            </a:extLst>
          </p:cNvPr>
          <p:cNvCxnSpPr>
            <a:cxnSpLocks/>
          </p:cNvCxnSpPr>
          <p:nvPr/>
        </p:nvCxnSpPr>
        <p:spPr>
          <a:xfrm>
            <a:off x="367863" y="777603"/>
            <a:ext cx="5633544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5603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C8802A-675F-A749-9C7B-38416C18A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309" y="1071617"/>
            <a:ext cx="5500194" cy="53971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59FA40-3A1A-2B43-AEC9-6F9A6820A308}"/>
              </a:ext>
            </a:extLst>
          </p:cNvPr>
          <p:cNvSpPr txBox="1"/>
          <p:nvPr/>
        </p:nvSpPr>
        <p:spPr>
          <a:xfrm>
            <a:off x="367863" y="122005"/>
            <a:ext cx="5633544" cy="7017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latin typeface="+mj-lt"/>
              </a:rPr>
              <a:t>Example 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A7E53F7-168F-F545-B193-82E39EAE89E9}"/>
              </a:ext>
            </a:extLst>
          </p:cNvPr>
          <p:cNvCxnSpPr>
            <a:cxnSpLocks/>
          </p:cNvCxnSpPr>
          <p:nvPr/>
        </p:nvCxnSpPr>
        <p:spPr>
          <a:xfrm>
            <a:off x="367863" y="777603"/>
            <a:ext cx="5633544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149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70D6F574-C186-7144-8B87-66227927598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7" r="1917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14400" y="3958473"/>
            <a:ext cx="8305801" cy="7017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chemeClr val="bg1"/>
                </a:solidFill>
                <a:latin typeface="+mj-lt"/>
              </a:rPr>
              <a:t>MAKE YOUR WORKFLOW</a:t>
            </a:r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914401" y="4738263"/>
            <a:ext cx="582273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860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B90C93E3-3B55-D24B-957D-389401A9763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2" r="12972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914401" y="3000794"/>
            <a:ext cx="4152899" cy="131112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latin typeface="+mj-lt"/>
              </a:rPr>
              <a:t>Continue</a:t>
            </a:r>
          </a:p>
          <a:p>
            <a:pPr>
              <a:lnSpc>
                <a:spcPct val="90000"/>
              </a:lnSpc>
            </a:pPr>
            <a:r>
              <a:rPr lang="en-US" sz="4400" dirty="0">
                <a:latin typeface="+mj-lt"/>
              </a:rPr>
              <a:t>here</a:t>
            </a: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914401" y="3656392"/>
            <a:ext cx="3962399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7505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967430" y="1160680"/>
            <a:ext cx="8265566" cy="955646"/>
            <a:chOff x="3012034" y="3100218"/>
            <a:chExt cx="8265566" cy="955646"/>
          </a:xfrm>
        </p:grpSpPr>
        <p:sp>
          <p:nvSpPr>
            <p:cNvPr id="3" name="TextBox 2"/>
            <p:cNvSpPr txBox="1"/>
            <p:nvPr/>
          </p:nvSpPr>
          <p:spPr>
            <a:xfrm>
              <a:off x="3012034" y="3100218"/>
              <a:ext cx="1137491" cy="955646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600" b="1" dirty="0">
                  <a:solidFill>
                    <a:schemeClr val="bg1">
                      <a:lumMod val="50000"/>
                      <a:alpha val="20000"/>
                    </a:schemeClr>
                  </a:solidFill>
                  <a:latin typeface="+mj-lt"/>
                  <a:ea typeface="Bebas Neue" charset="0"/>
                  <a:cs typeface="Bebas Neue" charset="0"/>
                </a:rPr>
                <a:t>01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077084" y="3188528"/>
              <a:ext cx="2027286" cy="319446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dirty="0">
                  <a:latin typeface="+mj-lt"/>
                  <a:ea typeface="Bebas Neue" charset="0"/>
                  <a:cs typeface="Bebas Neue" charset="0"/>
                </a:rPr>
                <a:t>Identify the problem</a:t>
              </a:r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5077084" y="3100218"/>
              <a:ext cx="34399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5071021" y="3530509"/>
              <a:ext cx="6206579" cy="206980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dirty="0">
                  <a:solidFill>
                    <a:schemeClr val="tx1">
                      <a:alpha val="70000"/>
                    </a:schemeClr>
                  </a:solidFill>
                  <a:ea typeface="Roboto Light" charset="0"/>
                  <a:cs typeface="Roboto Light" charset="0"/>
                </a:rPr>
                <a:t>What is the challenge you would like to solve?  What is the hypothesis and critical goals for success?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967430" y="2138861"/>
            <a:ext cx="8265566" cy="955646"/>
            <a:chOff x="3012034" y="3100218"/>
            <a:chExt cx="8265566" cy="955646"/>
          </a:xfrm>
        </p:grpSpPr>
        <p:sp>
          <p:nvSpPr>
            <p:cNvPr id="9" name="TextBox 8"/>
            <p:cNvSpPr txBox="1"/>
            <p:nvPr/>
          </p:nvSpPr>
          <p:spPr>
            <a:xfrm>
              <a:off x="3012034" y="3100218"/>
              <a:ext cx="1137491" cy="955646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600" b="1" dirty="0">
                  <a:solidFill>
                    <a:schemeClr val="bg1">
                      <a:lumMod val="50000"/>
                      <a:alpha val="20000"/>
                    </a:schemeClr>
                  </a:solidFill>
                  <a:latin typeface="+mj-lt"/>
                  <a:ea typeface="Bebas Neue" charset="0"/>
                  <a:cs typeface="Bebas Neue" charset="0"/>
                </a:rPr>
                <a:t>02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77084" y="3188528"/>
              <a:ext cx="1647310" cy="319446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dirty="0">
                  <a:latin typeface="+mj-lt"/>
                  <a:ea typeface="Bebas Neue" charset="0"/>
                  <a:cs typeface="Bebas Neue" charset="0"/>
                </a:rPr>
                <a:t>Acquire the data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5077084" y="3100218"/>
              <a:ext cx="34399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071021" y="3530509"/>
              <a:ext cx="6206579" cy="206980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dirty="0">
                  <a:solidFill>
                    <a:schemeClr val="tx1">
                      <a:alpha val="70000"/>
                    </a:schemeClr>
                  </a:solidFill>
                  <a:ea typeface="Roboto Light" charset="0"/>
                  <a:cs typeface="Roboto Light" charset="0"/>
                </a:rPr>
                <a:t>Identify the right data sets and tools to work with.  Read documentation and review the data. 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14400" y="256480"/>
            <a:ext cx="2953886" cy="69801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b="1" dirty="0">
                <a:latin typeface="+mj-lt"/>
                <a:ea typeface="Bebas Neue" charset="0"/>
                <a:cs typeface="Bebas Neue" charset="0"/>
              </a:rPr>
              <a:t>The 5 </a:t>
            </a:r>
            <a:r>
              <a:rPr lang="en-US" sz="4800" b="1" dirty="0">
                <a:solidFill>
                  <a:schemeClr val="accent1"/>
                </a:solidFill>
                <a:latin typeface="+mj-lt"/>
                <a:ea typeface="Bebas Neue" charset="0"/>
                <a:cs typeface="Bebas Neue" charset="0"/>
              </a:rPr>
              <a:t>steps</a:t>
            </a:r>
          </a:p>
        </p:txBody>
      </p:sp>
    </p:spTree>
    <p:extLst>
      <p:ext uri="{BB962C8B-B14F-4D97-AF65-F5344CB8AC3E}">
        <p14:creationId xmlns:p14="http://schemas.microsoft.com/office/powerpoint/2010/main" val="17960012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967430" y="1192212"/>
            <a:ext cx="8265566" cy="955646"/>
            <a:chOff x="3012034" y="3100218"/>
            <a:chExt cx="8265566" cy="955646"/>
          </a:xfrm>
        </p:grpSpPr>
        <p:sp>
          <p:nvSpPr>
            <p:cNvPr id="3" name="TextBox 2"/>
            <p:cNvSpPr txBox="1"/>
            <p:nvPr/>
          </p:nvSpPr>
          <p:spPr>
            <a:xfrm>
              <a:off x="3012034" y="3100218"/>
              <a:ext cx="1137491" cy="955646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600" b="1" dirty="0">
                  <a:solidFill>
                    <a:schemeClr val="bg1">
                      <a:lumMod val="50000"/>
                      <a:alpha val="20000"/>
                    </a:schemeClr>
                  </a:solidFill>
                  <a:latin typeface="+mj-lt"/>
                  <a:ea typeface="Bebas Neue" charset="0"/>
                  <a:cs typeface="Bebas Neue" charset="0"/>
                </a:rPr>
                <a:t>01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077084" y="3188528"/>
              <a:ext cx="2027286" cy="319446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dirty="0">
                  <a:latin typeface="+mj-lt"/>
                  <a:ea typeface="Bebas Neue" charset="0"/>
                  <a:cs typeface="Bebas Neue" charset="0"/>
                </a:rPr>
                <a:t>Identify the problem</a:t>
              </a:r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5077084" y="3100218"/>
              <a:ext cx="34399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5071021" y="3530509"/>
              <a:ext cx="6206579" cy="206980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dirty="0">
                  <a:solidFill>
                    <a:schemeClr val="tx1">
                      <a:alpha val="70000"/>
                    </a:schemeClr>
                  </a:solidFill>
                  <a:ea typeface="Roboto Light" charset="0"/>
                  <a:cs typeface="Roboto Light" charset="0"/>
                </a:rPr>
                <a:t>What is the challenge you would like to solve?  What is the hypothesis and critical goals for success?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967430" y="2132528"/>
            <a:ext cx="8265566" cy="955646"/>
            <a:chOff x="3012034" y="3100218"/>
            <a:chExt cx="8265566" cy="955646"/>
          </a:xfrm>
        </p:grpSpPr>
        <p:sp>
          <p:nvSpPr>
            <p:cNvPr id="9" name="TextBox 8"/>
            <p:cNvSpPr txBox="1"/>
            <p:nvPr/>
          </p:nvSpPr>
          <p:spPr>
            <a:xfrm>
              <a:off x="3012034" y="3100218"/>
              <a:ext cx="1137491" cy="955646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600" b="1" dirty="0">
                  <a:solidFill>
                    <a:schemeClr val="bg1">
                      <a:lumMod val="50000"/>
                      <a:alpha val="20000"/>
                    </a:schemeClr>
                  </a:solidFill>
                  <a:latin typeface="+mj-lt"/>
                  <a:ea typeface="Bebas Neue" charset="0"/>
                  <a:cs typeface="Bebas Neue" charset="0"/>
                </a:rPr>
                <a:t>02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77084" y="3188528"/>
              <a:ext cx="1647310" cy="319446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dirty="0">
                  <a:latin typeface="+mj-lt"/>
                  <a:ea typeface="Bebas Neue" charset="0"/>
                  <a:cs typeface="Bebas Neue" charset="0"/>
                </a:rPr>
                <a:t>Acquire the data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5077084" y="3100218"/>
              <a:ext cx="34399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071021" y="3530509"/>
              <a:ext cx="6206579" cy="206980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dirty="0">
                  <a:solidFill>
                    <a:schemeClr val="tx1">
                      <a:alpha val="70000"/>
                    </a:schemeClr>
                  </a:solidFill>
                  <a:ea typeface="Roboto Light" charset="0"/>
                  <a:cs typeface="Roboto Light" charset="0"/>
                </a:rPr>
                <a:t>Identify the right data sets and tools to work with.  Read documentation and review the data. 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14400" y="178889"/>
            <a:ext cx="2953886" cy="69801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b="1" dirty="0">
                <a:latin typeface="+mj-lt"/>
                <a:ea typeface="Bebas Neue" charset="0"/>
                <a:cs typeface="Bebas Neue" charset="0"/>
              </a:rPr>
              <a:t>The 5 </a:t>
            </a:r>
            <a:r>
              <a:rPr lang="en-US" sz="4800" b="1" dirty="0">
                <a:solidFill>
                  <a:schemeClr val="accent1"/>
                </a:solidFill>
                <a:latin typeface="+mj-lt"/>
                <a:ea typeface="Bebas Neue" charset="0"/>
                <a:cs typeface="Bebas Neue" charset="0"/>
              </a:rPr>
              <a:t>steps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FD39BD1-E1F9-964B-8583-4D356D5E4817}"/>
              </a:ext>
            </a:extLst>
          </p:cNvPr>
          <p:cNvGrpSpPr/>
          <p:nvPr/>
        </p:nvGrpSpPr>
        <p:grpSpPr>
          <a:xfrm>
            <a:off x="2967430" y="4053657"/>
            <a:ext cx="8265566" cy="955646"/>
            <a:chOff x="3012034" y="3100218"/>
            <a:chExt cx="8265566" cy="95564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3BA46AA-8310-4144-A81D-E96B9C5DC8D3}"/>
                </a:ext>
              </a:extLst>
            </p:cNvPr>
            <p:cNvSpPr txBox="1"/>
            <p:nvPr/>
          </p:nvSpPr>
          <p:spPr>
            <a:xfrm>
              <a:off x="3012034" y="3100218"/>
              <a:ext cx="1137491" cy="955646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600" b="1" dirty="0">
                  <a:solidFill>
                    <a:schemeClr val="bg1">
                      <a:lumMod val="50000"/>
                      <a:alpha val="20000"/>
                    </a:schemeClr>
                  </a:solidFill>
                  <a:latin typeface="+mj-lt"/>
                  <a:ea typeface="Bebas Neue" charset="0"/>
                  <a:cs typeface="Bebas Neue" charset="0"/>
                </a:rPr>
                <a:t>04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384AB98-0A52-6648-8E02-F62C1B0E1358}"/>
                </a:ext>
              </a:extLst>
            </p:cNvPr>
            <p:cNvSpPr txBox="1"/>
            <p:nvPr/>
          </p:nvSpPr>
          <p:spPr>
            <a:xfrm>
              <a:off x="5077084" y="3188528"/>
              <a:ext cx="1773755" cy="319446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dirty="0">
                  <a:latin typeface="+mj-lt"/>
                  <a:ea typeface="Bebas Neue" charset="0"/>
                  <a:cs typeface="Bebas Neue" charset="0"/>
                </a:rPr>
                <a:t>Build data models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AD91AA9-520D-D249-83A7-9928C8F204CB}"/>
                </a:ext>
              </a:extLst>
            </p:cNvPr>
            <p:cNvCxnSpPr/>
            <p:nvPr/>
          </p:nvCxnSpPr>
          <p:spPr>
            <a:xfrm>
              <a:off x="5077084" y="3100218"/>
              <a:ext cx="34399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592C171-A8E1-A04A-B57F-77E0D0722391}"/>
                </a:ext>
              </a:extLst>
            </p:cNvPr>
            <p:cNvSpPr txBox="1"/>
            <p:nvPr/>
          </p:nvSpPr>
          <p:spPr>
            <a:xfrm>
              <a:off x="5071021" y="3530509"/>
              <a:ext cx="6206579" cy="206980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dirty="0">
                  <a:solidFill>
                    <a:schemeClr val="tx1">
                      <a:alpha val="70000"/>
                    </a:schemeClr>
                  </a:solidFill>
                  <a:ea typeface="Roboto Light" charset="0"/>
                  <a:cs typeface="Roboto Light" charset="0"/>
                </a:rPr>
                <a:t>Whether visualizations, or data science models, explore the insights and trends that you can reveal from your data.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F989C12-EF60-3944-9C86-79FC0D46040F}"/>
              </a:ext>
            </a:extLst>
          </p:cNvPr>
          <p:cNvGrpSpPr/>
          <p:nvPr/>
        </p:nvGrpSpPr>
        <p:grpSpPr>
          <a:xfrm>
            <a:off x="2967430" y="5048092"/>
            <a:ext cx="8265566" cy="955646"/>
            <a:chOff x="3012034" y="3100218"/>
            <a:chExt cx="8265566" cy="95564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E0DA5B-CC65-7C40-9CF4-B7479424D076}"/>
                </a:ext>
              </a:extLst>
            </p:cNvPr>
            <p:cNvSpPr txBox="1"/>
            <p:nvPr/>
          </p:nvSpPr>
          <p:spPr>
            <a:xfrm>
              <a:off x="3012034" y="3100218"/>
              <a:ext cx="1137491" cy="955646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600" b="1" dirty="0">
                  <a:solidFill>
                    <a:schemeClr val="bg1">
                      <a:lumMod val="50000"/>
                      <a:alpha val="20000"/>
                    </a:schemeClr>
                  </a:solidFill>
                  <a:latin typeface="+mj-lt"/>
                  <a:ea typeface="Bebas Neue" charset="0"/>
                  <a:cs typeface="Bebas Neue" charset="0"/>
                </a:rPr>
                <a:t>05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A4C86D9-B3A4-F044-8C6A-2C63042625DB}"/>
                </a:ext>
              </a:extLst>
            </p:cNvPr>
            <p:cNvSpPr txBox="1"/>
            <p:nvPr/>
          </p:nvSpPr>
          <p:spPr>
            <a:xfrm>
              <a:off x="5077084" y="3188528"/>
              <a:ext cx="2604816" cy="319446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dirty="0">
                  <a:latin typeface="+mj-lt"/>
                  <a:ea typeface="Bebas Neue" charset="0"/>
                  <a:cs typeface="Bebas Neue" charset="0"/>
                </a:rPr>
                <a:t>Communicate your results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D067476-0434-0F44-80D1-BEEF9316E8AB}"/>
                </a:ext>
              </a:extLst>
            </p:cNvPr>
            <p:cNvCxnSpPr/>
            <p:nvPr/>
          </p:nvCxnSpPr>
          <p:spPr>
            <a:xfrm>
              <a:off x="5077084" y="3100218"/>
              <a:ext cx="34399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8D9CA0-2198-F54C-9D8F-07B0FC9CCF82}"/>
                </a:ext>
              </a:extLst>
            </p:cNvPr>
            <p:cNvSpPr txBox="1"/>
            <p:nvPr/>
          </p:nvSpPr>
          <p:spPr>
            <a:xfrm>
              <a:off x="5071021" y="3530509"/>
              <a:ext cx="6206579" cy="437812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dirty="0">
                  <a:solidFill>
                    <a:schemeClr val="tx1">
                      <a:alpha val="70000"/>
                    </a:schemeClr>
                  </a:solidFill>
                  <a:ea typeface="Roboto Light" charset="0"/>
                  <a:cs typeface="Roboto Light" charset="0"/>
                </a:rPr>
                <a:t>Create a dashboard, a report, or a presentation to share the outcomes with both your internal and external stakeholders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41DA092-2468-A245-9A30-CE730CA47836}"/>
              </a:ext>
            </a:extLst>
          </p:cNvPr>
          <p:cNvGrpSpPr/>
          <p:nvPr/>
        </p:nvGrpSpPr>
        <p:grpSpPr>
          <a:xfrm>
            <a:off x="2967430" y="3040641"/>
            <a:ext cx="8265566" cy="955646"/>
            <a:chOff x="3012034" y="3100218"/>
            <a:chExt cx="8265566" cy="95564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CCB957-66E4-8E40-8105-152909929954}"/>
                </a:ext>
              </a:extLst>
            </p:cNvPr>
            <p:cNvSpPr txBox="1"/>
            <p:nvPr/>
          </p:nvSpPr>
          <p:spPr>
            <a:xfrm>
              <a:off x="3012034" y="3100218"/>
              <a:ext cx="1137491" cy="955646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600" b="1" dirty="0">
                  <a:solidFill>
                    <a:schemeClr val="bg1">
                      <a:lumMod val="50000"/>
                      <a:alpha val="20000"/>
                    </a:schemeClr>
                  </a:solidFill>
                  <a:latin typeface="+mj-lt"/>
                  <a:ea typeface="Bebas Neue" charset="0"/>
                  <a:cs typeface="Bebas Neue" charset="0"/>
                </a:rPr>
                <a:t>03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470C585-FE73-4648-B085-2C58327F7807}"/>
                </a:ext>
              </a:extLst>
            </p:cNvPr>
            <p:cNvSpPr txBox="1"/>
            <p:nvPr/>
          </p:nvSpPr>
          <p:spPr>
            <a:xfrm>
              <a:off x="5077084" y="3188528"/>
              <a:ext cx="1522404" cy="319446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dirty="0">
                  <a:latin typeface="+mj-lt"/>
                  <a:ea typeface="Bebas Neue" charset="0"/>
                  <a:cs typeface="Bebas Neue" charset="0"/>
                </a:rPr>
                <a:t>Refine the data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C01F0A6-C4EF-804C-9271-9EDFD704B5FA}"/>
                </a:ext>
              </a:extLst>
            </p:cNvPr>
            <p:cNvCxnSpPr/>
            <p:nvPr/>
          </p:nvCxnSpPr>
          <p:spPr>
            <a:xfrm>
              <a:off x="5077084" y="3100218"/>
              <a:ext cx="34399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ACD17A7-9F25-1A40-ADB7-2F787AAAFB3B}"/>
                </a:ext>
              </a:extLst>
            </p:cNvPr>
            <p:cNvSpPr txBox="1"/>
            <p:nvPr/>
          </p:nvSpPr>
          <p:spPr>
            <a:xfrm>
              <a:off x="5071021" y="3530509"/>
              <a:ext cx="6206579" cy="206980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dirty="0">
                  <a:solidFill>
                    <a:schemeClr val="tx1">
                      <a:alpha val="70000"/>
                    </a:schemeClr>
                  </a:solidFill>
                  <a:ea typeface="Roboto Light" charset="0"/>
                  <a:cs typeface="Roboto Light" charset="0"/>
                </a:rPr>
                <a:t>Clean the data and add calculations to better explain and understand your data.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36085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70D6F574-C186-7144-8B87-66227927598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7" r="1917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14400" y="3958473"/>
            <a:ext cx="8305801" cy="7017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chemeClr val="bg1"/>
                </a:solidFill>
                <a:latin typeface="+mj-lt"/>
              </a:rPr>
              <a:t>SHARE YOUR WORKFLOW</a:t>
            </a:r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914401" y="4738263"/>
            <a:ext cx="6032937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28204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914400" y="1726766"/>
            <a:ext cx="4152899" cy="167122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800" dirty="0"/>
              <a:t>Using Data Analytics to Understand (and Solve) Problems</a:t>
            </a:r>
            <a:endParaRPr lang="en-US" sz="38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4401" y="3839164"/>
            <a:ext cx="3546282" cy="89255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600" dirty="0">
                <a:solidFill>
                  <a:schemeClr val="tx1">
                    <a:alpha val="70000"/>
                  </a:schemeClr>
                </a:solidFill>
              </a:rPr>
              <a:t>David Yakobovitch</a:t>
            </a:r>
          </a:p>
          <a:p>
            <a:r>
              <a:rPr lang="en-US" sz="2600" dirty="0" err="1">
                <a:solidFill>
                  <a:schemeClr val="tx1">
                    <a:alpha val="70000"/>
                  </a:schemeClr>
                </a:solidFill>
              </a:rPr>
              <a:t>david@yakobovitch.com</a:t>
            </a:r>
            <a:endParaRPr lang="en-US" sz="2600" dirty="0">
              <a:solidFill>
                <a:schemeClr val="tx1">
                  <a:alpha val="70000"/>
                </a:schemeClr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E16E779-6D76-304A-8137-59BB532F2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859" y="1726766"/>
            <a:ext cx="7005141" cy="353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48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1F545B49-8527-8A45-9540-CB9388DA25D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2" r="31720"/>
          <a:stretch/>
        </p:blipFill>
        <p:spPr>
          <a:xfrm>
            <a:off x="2971800" y="1354015"/>
            <a:ext cx="2095500" cy="3807069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39486A13-184D-E443-80DB-683B31F44BB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21" r="36949"/>
          <a:stretch/>
        </p:blipFill>
        <p:spPr>
          <a:xfrm>
            <a:off x="5067300" y="1"/>
            <a:ext cx="2057400" cy="3429000"/>
          </a:xfrm>
        </p:spPr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59D0AA37-9FF5-E649-A3AD-CE134F36693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0" r="5490"/>
          <a:stretch>
            <a:fillRect/>
          </a:stretch>
        </p:blipFill>
        <p:spPr/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D93257F4-B83A-054C-97A8-9FB8F14407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t="-513" r="15555" b="513"/>
          <a:stretch/>
        </p:blipFill>
        <p:spPr>
          <a:xfrm>
            <a:off x="7124700" y="3429000"/>
            <a:ext cx="2095500" cy="3429000"/>
          </a:xfrm>
        </p:spPr>
      </p:pic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F9B82469-AC7B-4744-8406-CEF82CF498E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" r="1818" b="36364"/>
          <a:stretch/>
        </p:blipFill>
        <p:spPr>
          <a:xfrm>
            <a:off x="7124700" y="1354016"/>
            <a:ext cx="2095500" cy="2074984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931B8B5E-3CE5-4540-98F1-EEC86C7255E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4" r="50000"/>
          <a:stretch/>
        </p:blipFill>
        <p:spPr>
          <a:xfrm>
            <a:off x="9220200" y="1354016"/>
            <a:ext cx="2057400" cy="2074984"/>
          </a:xfrm>
        </p:spPr>
      </p:pic>
      <p:sp>
        <p:nvSpPr>
          <p:cNvPr id="15" name="TextBox 14"/>
          <p:cNvSpPr txBox="1"/>
          <p:nvPr/>
        </p:nvSpPr>
        <p:spPr>
          <a:xfrm>
            <a:off x="120869" y="2551837"/>
            <a:ext cx="4152900" cy="175432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latin typeface="+mj-lt"/>
              </a:rPr>
              <a:t>Break</a:t>
            </a:r>
          </a:p>
          <a:p>
            <a:pPr>
              <a:lnSpc>
                <a:spcPct val="90000"/>
              </a:lnSpc>
            </a:pPr>
            <a:r>
              <a:rPr lang="en-US" sz="6000" dirty="0">
                <a:latin typeface="+mj-lt"/>
              </a:rPr>
              <a:t>throughs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3429000"/>
            <a:ext cx="112776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741877" y="4397142"/>
            <a:ext cx="1535723" cy="116737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1">
                    <a:alpha val="70000"/>
                  </a:schemeClr>
                </a:solidFill>
              </a:rPr>
              <a:t>Across all industries</a:t>
            </a:r>
          </a:p>
        </p:txBody>
      </p:sp>
    </p:spTree>
    <p:extLst>
      <p:ext uri="{BB962C8B-B14F-4D97-AF65-F5344CB8AC3E}">
        <p14:creationId xmlns:p14="http://schemas.microsoft.com/office/powerpoint/2010/main" val="236515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CBC9CF8-B03D-224E-BC57-2CF42042B83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0" b="15530"/>
          <a:stretch>
            <a:fillRect/>
          </a:stretch>
        </p:blipFill>
        <p:spPr/>
      </p:pic>
      <p:sp>
        <p:nvSpPr>
          <p:cNvPr id="7" name="TextBox 6"/>
          <p:cNvSpPr txBox="1"/>
          <p:nvPr/>
        </p:nvSpPr>
        <p:spPr>
          <a:xfrm>
            <a:off x="2971800" y="3429000"/>
            <a:ext cx="3054875" cy="84946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dirty="0">
                <a:solidFill>
                  <a:schemeClr val="accent1"/>
                </a:solidFill>
                <a:latin typeface="+mj-lt"/>
                <a:ea typeface="Roboto Light" charset="0"/>
                <a:cs typeface="Roboto Light" charset="0"/>
              </a:rPr>
              <a:t>Data </a:t>
            </a:r>
            <a:r>
              <a:rPr lang="en-US" sz="60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First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14400" y="5261548"/>
            <a:ext cx="2062976" cy="7415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>
                <a:latin typeface="+mj-lt"/>
                <a:ea typeface="Bebas Neue Book" charset="0"/>
                <a:cs typeface="Bebas Neue Book" charset="0"/>
              </a:rPr>
              <a:t>Yesterday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977377" y="5261548"/>
            <a:ext cx="2086646" cy="7415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>
                <a:latin typeface="+mj-lt"/>
                <a:ea typeface="Bebas Neue Book" charset="0"/>
                <a:cs typeface="Bebas Neue Book" charset="0"/>
              </a:rPr>
              <a:t>Today</a:t>
            </a:r>
          </a:p>
        </p:txBody>
      </p:sp>
      <p:grpSp>
        <p:nvGrpSpPr>
          <p:cNvPr id="24" name="Group 23"/>
          <p:cNvGrpSpPr/>
          <p:nvPr/>
        </p:nvGrpSpPr>
        <p:grpSpPr>
          <a:xfrm rot="5400000">
            <a:off x="2937973" y="5466948"/>
            <a:ext cx="89313" cy="330784"/>
            <a:chOff x="1569366" y="5427922"/>
            <a:chExt cx="89313" cy="330784"/>
          </a:xfrm>
        </p:grpSpPr>
        <p:cxnSp>
          <p:nvCxnSpPr>
            <p:cNvPr id="25" name="Straight Connector 24"/>
            <p:cNvCxnSpPr/>
            <p:nvPr userDrawn="1"/>
          </p:nvCxnSpPr>
          <p:spPr>
            <a:xfrm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riangle 25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0149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EBA5E345-F948-FC45-AC7F-89F3D67AB8E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9" r="6059"/>
          <a:stretch>
            <a:fillRect/>
          </a:stretch>
        </p:blipFill>
        <p:spPr/>
      </p:pic>
      <p:sp>
        <p:nvSpPr>
          <p:cNvPr id="8" name="TextBox 7"/>
          <p:cNvSpPr txBox="1"/>
          <p:nvPr/>
        </p:nvSpPr>
        <p:spPr>
          <a:xfrm>
            <a:off x="7124700" y="1482040"/>
            <a:ext cx="4951686" cy="131112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One</a:t>
            </a:r>
          </a:p>
          <a:p>
            <a:pPr>
              <a:lnSpc>
                <a:spcPct val="90000"/>
              </a:lnSpc>
            </a:pPr>
            <a:r>
              <a:rPr lang="en-US" sz="4400" dirty="0">
                <a:latin typeface="+mj-lt"/>
              </a:rPr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59231" y="2835819"/>
            <a:ext cx="3393831" cy="116737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1">
                    <a:alpha val="70000"/>
                  </a:schemeClr>
                </a:solidFill>
              </a:rPr>
              <a:t>Self-learning at or above human level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9220200" y="1800715"/>
            <a:ext cx="29718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005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A061EB5E-9406-4345-9DFD-68BF8A82D4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" r="2886"/>
          <a:stretch>
            <a:fillRect/>
          </a:stretch>
        </p:blipFill>
        <p:spPr/>
      </p:pic>
      <p:sp>
        <p:nvSpPr>
          <p:cNvPr id="8" name="TextBox 7"/>
          <p:cNvSpPr txBox="1"/>
          <p:nvPr/>
        </p:nvSpPr>
        <p:spPr>
          <a:xfrm>
            <a:off x="7124700" y="1482040"/>
            <a:ext cx="4152900" cy="13280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Two</a:t>
            </a:r>
          </a:p>
          <a:p>
            <a:pPr>
              <a:lnSpc>
                <a:spcPct val="90000"/>
              </a:lnSpc>
            </a:pPr>
            <a:r>
              <a:rPr lang="en-US" sz="4400" dirty="0">
                <a:latin typeface="+mj-lt"/>
              </a:rPr>
              <a:t>Machine learning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90135" y="2835819"/>
            <a:ext cx="3393831" cy="116737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1">
                    <a:alpha val="70000"/>
                  </a:schemeClr>
                </a:solidFill>
              </a:rPr>
              <a:t>Learning with human assistance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9220200" y="1800715"/>
            <a:ext cx="29718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33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5513AB3-B9D5-6E4A-8D00-5D16C1F209A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1" r="3461"/>
          <a:stretch>
            <a:fillRect/>
          </a:stretch>
        </p:blipFill>
        <p:spPr/>
      </p:pic>
      <p:sp>
        <p:nvSpPr>
          <p:cNvPr id="4" name="TextBox 3"/>
          <p:cNvSpPr txBox="1"/>
          <p:nvPr/>
        </p:nvSpPr>
        <p:spPr>
          <a:xfrm>
            <a:off x="7124700" y="1482040"/>
            <a:ext cx="4152900" cy="13280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Three</a:t>
            </a:r>
          </a:p>
          <a:p>
            <a:pPr>
              <a:lnSpc>
                <a:spcPct val="90000"/>
              </a:lnSpc>
            </a:pPr>
            <a:r>
              <a:rPr lang="en-US" sz="4400" dirty="0">
                <a:latin typeface="+mj-lt"/>
              </a:rPr>
              <a:t>Data science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89528" y="2835819"/>
            <a:ext cx="3393831" cy="116737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1">
                    <a:alpha val="70000"/>
                  </a:schemeClr>
                </a:solidFill>
              </a:rPr>
              <a:t>Scientific method applied to data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9220200" y="1800715"/>
            <a:ext cx="29718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1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B90C93E3-3B55-D24B-957D-389401A9763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2" r="12972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914401" y="3000794"/>
            <a:ext cx="4152899" cy="131112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latin typeface="+mj-lt"/>
              </a:rPr>
              <a:t>Start </a:t>
            </a:r>
          </a:p>
          <a:p>
            <a:pPr>
              <a:lnSpc>
                <a:spcPct val="90000"/>
              </a:lnSpc>
            </a:pPr>
            <a:r>
              <a:rPr lang="en-US" sz="4400" dirty="0">
                <a:latin typeface="+mj-lt"/>
              </a:rPr>
              <a:t>here</a:t>
            </a: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914401" y="3656392"/>
            <a:ext cx="3962399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289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very colors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F44336"/>
      </a:accent1>
      <a:accent2>
        <a:srgbClr val="E91E63"/>
      </a:accent2>
      <a:accent3>
        <a:srgbClr val="9C27B0"/>
      </a:accent3>
      <a:accent4>
        <a:srgbClr val="673AB7"/>
      </a:accent4>
      <a:accent5>
        <a:srgbClr val="3F51B5"/>
      </a:accent5>
      <a:accent6>
        <a:srgbClr val="2196F3"/>
      </a:accent6>
      <a:hlink>
        <a:srgbClr val="0563C1"/>
      </a:hlink>
      <a:folHlink>
        <a:srgbClr val="954F72"/>
      </a:folHlink>
    </a:clrScheme>
    <a:fontScheme name="Every">
      <a:majorFont>
        <a:latin typeface="Montserrat ExtraBold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1417</TotalTime>
  <Words>427</Words>
  <Application>Microsoft Macintosh PowerPoint</Application>
  <PresentationFormat>Widescreen</PresentationFormat>
  <Paragraphs>132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Arial</vt:lpstr>
      <vt:lpstr>Bebas Neue</vt:lpstr>
      <vt:lpstr>Bebas Neue Book</vt:lpstr>
      <vt:lpstr>Calibri</vt:lpstr>
      <vt:lpstr>Montserrat</vt:lpstr>
      <vt:lpstr>Montserrat ExtraBold</vt:lpstr>
      <vt:lpstr>Montserrat Light</vt:lpstr>
      <vt:lpstr>Roboto Light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dublin9design@gmail.com</dc:creator>
  <cp:lastModifiedBy>David Yakobovitch</cp:lastModifiedBy>
  <cp:revision>113</cp:revision>
  <dcterms:created xsi:type="dcterms:W3CDTF">2017-02-06T12:53:32Z</dcterms:created>
  <dcterms:modified xsi:type="dcterms:W3CDTF">2018-06-26T20:10:14Z</dcterms:modified>
</cp:coreProperties>
</file>